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4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59" r:id="rId9"/>
    <p:sldId id="262" r:id="rId10"/>
    <p:sldId id="280" r:id="rId11"/>
    <p:sldId id="260" r:id="rId12"/>
    <p:sldId id="274" r:id="rId13"/>
  </p:sldIdLst>
  <p:sldSz cx="18288000" cy="10287000"/>
  <p:notesSz cx="6858000" cy="9144000"/>
  <p:embeddedFontLst>
    <p:embeddedFont>
      <p:font typeface="Alef" pitchFamily="2" charset="-79"/>
      <p:regular r:id="rId15"/>
      <p:bold r:id="rId16"/>
    </p:embeddedFont>
    <p:embeddedFont>
      <p:font typeface="Andale Mono" panose="020B0509000000000004" pitchFamily="49" charset="0"/>
      <p:regular r:id="rId17"/>
    </p:embeddedFont>
    <p:embeddedFont>
      <p:font typeface="Blinker" panose="020000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>
        <p:scale>
          <a:sx n="52" d="100"/>
          <a:sy n="52" d="100"/>
        </p:scale>
        <p:origin x="920" y="1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10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54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01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02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37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r="18844"/>
          <a:stretch/>
        </p:blipFill>
        <p:spPr>
          <a:xfrm>
            <a:off x="10200249" y="380775"/>
            <a:ext cx="8087749" cy="997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>
            <a:off x="1" y="2250625"/>
            <a:ext cx="7598745" cy="712699"/>
            <a:chOff x="0" y="-47625"/>
            <a:chExt cx="2292300" cy="175897"/>
          </a:xfrm>
        </p:grpSpPr>
        <p:sp>
          <p:nvSpPr>
            <p:cNvPr id="12" name="Google Shape;12;p3"/>
            <p:cNvSpPr/>
            <p:nvPr/>
          </p:nvSpPr>
          <p:spPr>
            <a:xfrm>
              <a:off x="0" y="0"/>
              <a:ext cx="2292279" cy="128272"/>
            </a:xfrm>
            <a:custGeom>
              <a:avLst/>
              <a:gdLst/>
              <a:ahLst/>
              <a:cxnLst/>
              <a:rect l="l" t="t" r="r" b="b"/>
              <a:pathLst>
                <a:path w="2292279" h="128272" extrusionOk="0">
                  <a:moveTo>
                    <a:pt x="0" y="0"/>
                  </a:moveTo>
                  <a:lnTo>
                    <a:pt x="2292279" y="0"/>
                  </a:lnTo>
                  <a:lnTo>
                    <a:pt x="2292279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13" name="Google Shape;13;p3"/>
            <p:cNvSpPr txBox="1"/>
            <p:nvPr/>
          </p:nvSpPr>
          <p:spPr>
            <a:xfrm>
              <a:off x="0" y="-47625"/>
              <a:ext cx="2292300" cy="1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-1" y="4682251"/>
            <a:ext cx="9057949" cy="712717"/>
            <a:chOff x="0" y="-47625"/>
            <a:chExt cx="2606754" cy="175897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2606754" cy="128272"/>
            </a:xfrm>
            <a:custGeom>
              <a:avLst/>
              <a:gdLst/>
              <a:ahLst/>
              <a:cxnLst/>
              <a:rect l="l" t="t" r="r" b="b"/>
              <a:pathLst>
                <a:path w="2606754" h="128272" extrusionOk="0">
                  <a:moveTo>
                    <a:pt x="0" y="0"/>
                  </a:moveTo>
                  <a:lnTo>
                    <a:pt x="2606754" y="0"/>
                  </a:lnTo>
                  <a:lnTo>
                    <a:pt x="2606754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-47625"/>
              <a:ext cx="2606700" cy="1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-1" y="6947456"/>
            <a:ext cx="10172130" cy="712717"/>
            <a:chOff x="0" y="-47625"/>
            <a:chExt cx="2927400" cy="175897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2927336" cy="128272"/>
            </a:xfrm>
            <a:custGeom>
              <a:avLst/>
              <a:gdLst/>
              <a:ahLst/>
              <a:cxnLst/>
              <a:rect l="l" t="t" r="r" b="b"/>
              <a:pathLst>
                <a:path w="2927336" h="128272" extrusionOk="0">
                  <a:moveTo>
                    <a:pt x="0" y="0"/>
                  </a:moveTo>
                  <a:lnTo>
                    <a:pt x="2927336" y="0"/>
                  </a:lnTo>
                  <a:lnTo>
                    <a:pt x="2927336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0" y="-47625"/>
              <a:ext cx="2927400" cy="1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75975" y="1044700"/>
            <a:ext cx="10172100" cy="7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lef"/>
              <a:buNone/>
              <a:defRPr sz="13100" i="0" u="none" strike="noStrike" cap="none">
                <a:solidFill>
                  <a:schemeClr val="dk1"/>
                </a:solidFill>
                <a:latin typeface="Alef"/>
                <a:ea typeface="Alef"/>
                <a:cs typeface="Alef"/>
                <a:sym typeface="Alef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100"/>
              <a:buFont typeface="Alef"/>
              <a:buNone/>
              <a:defRPr sz="13100"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75975" y="8644375"/>
            <a:ext cx="7404300" cy="43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-100"/>
            <a:ext cx="102078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" name="Google Shape;24;p4"/>
          <p:cNvGrpSpPr/>
          <p:nvPr/>
        </p:nvGrpSpPr>
        <p:grpSpPr>
          <a:xfrm>
            <a:off x="11589050" y="1012200"/>
            <a:ext cx="6699006" cy="696024"/>
            <a:chOff x="0" y="-47625"/>
            <a:chExt cx="1911435" cy="175897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1911435" cy="128272"/>
            </a:xfrm>
            <a:custGeom>
              <a:avLst/>
              <a:gdLst/>
              <a:ahLst/>
              <a:cxnLst/>
              <a:rect l="l" t="t" r="r" b="b"/>
              <a:pathLst>
                <a:path w="1911435" h="128272" extrusionOk="0">
                  <a:moveTo>
                    <a:pt x="0" y="0"/>
                  </a:moveTo>
                  <a:lnTo>
                    <a:pt x="1911435" y="0"/>
                  </a:lnTo>
                  <a:lnTo>
                    <a:pt x="1911435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0" y="-47625"/>
              <a:ext cx="1911300" cy="1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7;p4"/>
          <p:cNvGrpSpPr/>
          <p:nvPr/>
        </p:nvGrpSpPr>
        <p:grpSpPr>
          <a:xfrm>
            <a:off x="12680356" y="5092773"/>
            <a:ext cx="668634" cy="849139"/>
            <a:chOff x="0" y="-47625"/>
            <a:chExt cx="176100" cy="223640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47625"/>
              <a:ext cx="1761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12680356" y="2600693"/>
            <a:ext cx="668634" cy="849139"/>
            <a:chOff x="0" y="-47625"/>
            <a:chExt cx="176100" cy="223640"/>
          </a:xfrm>
        </p:grpSpPr>
        <p:sp>
          <p:nvSpPr>
            <p:cNvPr id="31" name="Google Shape;31;p4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</p:sp>
        <p:sp>
          <p:nvSpPr>
            <p:cNvPr id="32" name="Google Shape;32;p4"/>
            <p:cNvSpPr txBox="1"/>
            <p:nvPr/>
          </p:nvSpPr>
          <p:spPr>
            <a:xfrm>
              <a:off x="0" y="-47625"/>
              <a:ext cx="1761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12680356" y="7718403"/>
            <a:ext cx="668634" cy="849139"/>
            <a:chOff x="0" y="-47625"/>
            <a:chExt cx="176100" cy="223640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0" y="-47625"/>
              <a:ext cx="1761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4"/>
          <p:cNvSpPr txBox="1"/>
          <p:nvPr/>
        </p:nvSpPr>
        <p:spPr>
          <a:xfrm>
            <a:off x="11589038" y="2497958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01</a:t>
            </a:r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11589038" y="5049666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02</a:t>
            </a:r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11589038" y="7605988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03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10560400" y="411375"/>
            <a:ext cx="66990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7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13910100" y="5521617"/>
            <a:ext cx="3252900" cy="8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3"/>
          </p:nvPr>
        </p:nvSpPr>
        <p:spPr>
          <a:xfrm>
            <a:off x="13910100" y="7988342"/>
            <a:ext cx="3252900" cy="8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4"/>
          </p:nvPr>
        </p:nvSpPr>
        <p:spPr>
          <a:xfrm>
            <a:off x="13910100" y="3054892"/>
            <a:ext cx="3252900" cy="8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756690" y="840988"/>
            <a:ext cx="74535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1844241" y="2560588"/>
            <a:ext cx="4225543" cy="516667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</p:sp>
      <p:sp>
        <p:nvSpPr>
          <p:cNvPr id="46" name="Google Shape;46;p5"/>
          <p:cNvSpPr/>
          <p:nvPr/>
        </p:nvSpPr>
        <p:spPr>
          <a:xfrm>
            <a:off x="7031834" y="2560588"/>
            <a:ext cx="4225543" cy="516667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B6DCEB"/>
          </a:solidFill>
          <a:ln>
            <a:noFill/>
          </a:ln>
        </p:spPr>
      </p:sp>
      <p:sp>
        <p:nvSpPr>
          <p:cNvPr id="47" name="Google Shape;47;p5"/>
          <p:cNvSpPr/>
          <p:nvPr/>
        </p:nvSpPr>
        <p:spPr>
          <a:xfrm>
            <a:off x="12218705" y="2560588"/>
            <a:ext cx="4225543" cy="516667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</p:sp>
      <p:pic>
        <p:nvPicPr>
          <p:cNvPr id="48" name="Google Shape;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57807" y="3884125"/>
            <a:ext cx="2845797" cy="25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050" y="3767817"/>
            <a:ext cx="1867900" cy="27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975" y="3714168"/>
            <a:ext cx="2462000" cy="2766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5"/>
          <p:cNvGrpSpPr/>
          <p:nvPr/>
        </p:nvGrpSpPr>
        <p:grpSpPr>
          <a:xfrm>
            <a:off x="11060675" y="1096649"/>
            <a:ext cx="7227792" cy="611578"/>
            <a:chOff x="0" y="-47625"/>
            <a:chExt cx="2045100" cy="154556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2044956" cy="106931"/>
            </a:xfrm>
            <a:custGeom>
              <a:avLst/>
              <a:gdLst/>
              <a:ahLst/>
              <a:cxnLst/>
              <a:rect l="l" t="t" r="r" b="b"/>
              <a:pathLst>
                <a:path w="2044956" h="106931" extrusionOk="0">
                  <a:moveTo>
                    <a:pt x="0" y="0"/>
                  </a:moveTo>
                  <a:lnTo>
                    <a:pt x="2044956" y="0"/>
                  </a:lnTo>
                  <a:lnTo>
                    <a:pt x="2044956" y="106931"/>
                  </a:lnTo>
                  <a:lnTo>
                    <a:pt x="0" y="106931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53" name="Google Shape;53;p5"/>
            <p:cNvSpPr txBox="1"/>
            <p:nvPr/>
          </p:nvSpPr>
          <p:spPr>
            <a:xfrm>
              <a:off x="0" y="-47625"/>
              <a:ext cx="2045100" cy="1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0560400" y="411375"/>
            <a:ext cx="66990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7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2281675" y="7973900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3"/>
          </p:nvPr>
        </p:nvSpPr>
        <p:spPr>
          <a:xfrm>
            <a:off x="2285713" y="8583075"/>
            <a:ext cx="33426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ctr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ctr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ctr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ctr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ctr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7471275" y="7973900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5"/>
          </p:nvPr>
        </p:nvSpPr>
        <p:spPr>
          <a:xfrm>
            <a:off x="7475313" y="8583075"/>
            <a:ext cx="33426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6"/>
          </p:nvPr>
        </p:nvSpPr>
        <p:spPr>
          <a:xfrm>
            <a:off x="12607375" y="7973900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7"/>
          </p:nvPr>
        </p:nvSpPr>
        <p:spPr>
          <a:xfrm>
            <a:off x="12611413" y="8583075"/>
            <a:ext cx="33426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6"/>
          <p:cNvGrpSpPr/>
          <p:nvPr/>
        </p:nvGrpSpPr>
        <p:grpSpPr>
          <a:xfrm>
            <a:off x="779170" y="2657825"/>
            <a:ext cx="4642849" cy="1317262"/>
            <a:chOff x="0" y="-47625"/>
            <a:chExt cx="1222800" cy="346931"/>
          </a:xfrm>
        </p:grpSpPr>
        <p:sp>
          <p:nvSpPr>
            <p:cNvPr id="63" name="Google Shape;63;p6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64" name="Google Shape;64;p6"/>
            <p:cNvSpPr txBox="1"/>
            <p:nvPr/>
          </p:nvSpPr>
          <p:spPr>
            <a:xfrm>
              <a:off x="0" y="-47625"/>
              <a:ext cx="1222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5" name="Google Shape;65;p6"/>
          <p:cNvCxnSpPr/>
          <p:nvPr/>
        </p:nvCxnSpPr>
        <p:spPr>
          <a:xfrm>
            <a:off x="9144000" y="3387815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EBD24C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6" name="Google Shape;66;p6"/>
          <p:cNvGrpSpPr/>
          <p:nvPr/>
        </p:nvGrpSpPr>
        <p:grpSpPr>
          <a:xfrm>
            <a:off x="779170" y="6373460"/>
            <a:ext cx="4642849" cy="1317262"/>
            <a:chOff x="0" y="-47625"/>
            <a:chExt cx="1222800" cy="346931"/>
          </a:xfrm>
        </p:grpSpPr>
        <p:sp>
          <p:nvSpPr>
            <p:cNvPr id="67" name="Google Shape;67;p6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68" name="Google Shape;68;p6"/>
            <p:cNvSpPr txBox="1"/>
            <p:nvPr/>
          </p:nvSpPr>
          <p:spPr>
            <a:xfrm>
              <a:off x="0" y="-47625"/>
              <a:ext cx="1222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" name="Google Shape;69;p6"/>
          <p:cNvCxnSpPr/>
          <p:nvPr/>
        </p:nvCxnSpPr>
        <p:spPr>
          <a:xfrm>
            <a:off x="9144000" y="7122500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0" name="Google Shape;70;p6"/>
          <p:cNvGrpSpPr/>
          <p:nvPr/>
        </p:nvGrpSpPr>
        <p:grpSpPr>
          <a:xfrm>
            <a:off x="9144000" y="4515642"/>
            <a:ext cx="4642849" cy="1317262"/>
            <a:chOff x="0" y="-47625"/>
            <a:chExt cx="1222800" cy="346931"/>
          </a:xfrm>
        </p:grpSpPr>
        <p:sp>
          <p:nvSpPr>
            <p:cNvPr id="71" name="Google Shape;71;p6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</p:sp>
        <p:sp>
          <p:nvSpPr>
            <p:cNvPr id="72" name="Google Shape;72;p6"/>
            <p:cNvSpPr txBox="1"/>
            <p:nvPr/>
          </p:nvSpPr>
          <p:spPr>
            <a:xfrm>
              <a:off x="0" y="-47625"/>
              <a:ext cx="1222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3" name="Google Shape;73;p6"/>
          <p:cNvCxnSpPr/>
          <p:nvPr/>
        </p:nvCxnSpPr>
        <p:spPr>
          <a:xfrm>
            <a:off x="-359591" y="5340883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6DCEB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4" name="Google Shape;74;p6"/>
          <p:cNvGrpSpPr/>
          <p:nvPr/>
        </p:nvGrpSpPr>
        <p:grpSpPr>
          <a:xfrm>
            <a:off x="9144000" y="8231277"/>
            <a:ext cx="4642849" cy="1317262"/>
            <a:chOff x="0" y="-47625"/>
            <a:chExt cx="1222800" cy="346931"/>
          </a:xfrm>
        </p:grpSpPr>
        <p:sp>
          <p:nvSpPr>
            <p:cNvPr id="75" name="Google Shape;75;p6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</p:sp>
        <p:sp>
          <p:nvSpPr>
            <p:cNvPr id="76" name="Google Shape;76;p6"/>
            <p:cNvSpPr txBox="1"/>
            <p:nvPr/>
          </p:nvSpPr>
          <p:spPr>
            <a:xfrm>
              <a:off x="0" y="-47625"/>
              <a:ext cx="1222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7" name="Google Shape;77;p6"/>
          <p:cNvCxnSpPr/>
          <p:nvPr/>
        </p:nvCxnSpPr>
        <p:spPr>
          <a:xfrm>
            <a:off x="-359591" y="9056518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5A8CB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8" name="Google Shape;78;p6"/>
          <p:cNvGrpSpPr/>
          <p:nvPr/>
        </p:nvGrpSpPr>
        <p:grpSpPr>
          <a:xfrm>
            <a:off x="9525002" y="1096649"/>
            <a:ext cx="8763458" cy="611578"/>
            <a:chOff x="0" y="-47625"/>
            <a:chExt cx="2045100" cy="154556"/>
          </a:xfrm>
        </p:grpSpPr>
        <p:sp>
          <p:nvSpPr>
            <p:cNvPr id="79" name="Google Shape;79;p6"/>
            <p:cNvSpPr/>
            <p:nvPr/>
          </p:nvSpPr>
          <p:spPr>
            <a:xfrm>
              <a:off x="0" y="0"/>
              <a:ext cx="2044956" cy="106931"/>
            </a:xfrm>
            <a:custGeom>
              <a:avLst/>
              <a:gdLst/>
              <a:ahLst/>
              <a:cxnLst/>
              <a:rect l="l" t="t" r="r" b="b"/>
              <a:pathLst>
                <a:path w="2044956" h="106931" extrusionOk="0">
                  <a:moveTo>
                    <a:pt x="0" y="0"/>
                  </a:moveTo>
                  <a:lnTo>
                    <a:pt x="2044956" y="0"/>
                  </a:lnTo>
                  <a:lnTo>
                    <a:pt x="2044956" y="106931"/>
                  </a:lnTo>
                  <a:lnTo>
                    <a:pt x="0" y="106931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80" name="Google Shape;80;p6"/>
            <p:cNvSpPr txBox="1"/>
            <p:nvPr/>
          </p:nvSpPr>
          <p:spPr>
            <a:xfrm>
              <a:off x="0" y="-47625"/>
              <a:ext cx="2045100" cy="1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9255425" y="411375"/>
            <a:ext cx="80040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7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1"/>
          </p:nvPr>
        </p:nvSpPr>
        <p:spPr>
          <a:xfrm>
            <a:off x="1429175" y="3132100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2"/>
          </p:nvPr>
        </p:nvSpPr>
        <p:spPr>
          <a:xfrm>
            <a:off x="5566826" y="2917475"/>
            <a:ext cx="3217500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3"/>
          </p:nvPr>
        </p:nvSpPr>
        <p:spPr>
          <a:xfrm>
            <a:off x="1429175" y="6856188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4"/>
          </p:nvPr>
        </p:nvSpPr>
        <p:spPr>
          <a:xfrm>
            <a:off x="5566826" y="6641563"/>
            <a:ext cx="3217500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ubTitle" idx="5"/>
          </p:nvPr>
        </p:nvSpPr>
        <p:spPr>
          <a:xfrm>
            <a:off x="9794125" y="5070250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6"/>
          </p:nvPr>
        </p:nvSpPr>
        <p:spPr>
          <a:xfrm>
            <a:off x="13905701" y="4855625"/>
            <a:ext cx="3217500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ubTitle" idx="7"/>
          </p:nvPr>
        </p:nvSpPr>
        <p:spPr>
          <a:xfrm>
            <a:off x="9794125" y="8702925"/>
            <a:ext cx="3342600" cy="52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450"/>
              <a:buNone/>
              <a:defRPr sz="2450"/>
            </a:lvl2pPr>
            <a:lvl3pPr lvl="2" rtl="0">
              <a:spcBef>
                <a:spcPts val="480"/>
              </a:spcBef>
              <a:spcAft>
                <a:spcPts val="0"/>
              </a:spcAft>
              <a:buSzPts val="2450"/>
              <a:buNone/>
              <a:defRPr sz="2450"/>
            </a:lvl3pPr>
            <a:lvl4pPr lvl="3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4pPr>
            <a:lvl5pPr lvl="4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5pPr>
            <a:lvl6pPr lvl="5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6pPr>
            <a:lvl7pPr lvl="6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7pPr>
            <a:lvl8pPr lvl="7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8pPr>
            <a:lvl9pPr lvl="8" rtl="0">
              <a:spcBef>
                <a:spcPts val="400"/>
              </a:spcBef>
              <a:spcAft>
                <a:spcPts val="0"/>
              </a:spcAft>
              <a:buSzPts val="2450"/>
              <a:buNone/>
              <a:defRPr sz="2450"/>
            </a:lvl9pPr>
          </a:lstStyle>
          <a:p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8"/>
          </p:nvPr>
        </p:nvSpPr>
        <p:spPr>
          <a:xfrm>
            <a:off x="13905701" y="8488300"/>
            <a:ext cx="3217500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body" idx="9"/>
          </p:nvPr>
        </p:nvSpPr>
        <p:spPr>
          <a:xfrm>
            <a:off x="756690" y="840988"/>
            <a:ext cx="74535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/>
          <p:nvPr/>
        </p:nvSpPr>
        <p:spPr>
          <a:xfrm>
            <a:off x="5702057" y="2420561"/>
            <a:ext cx="3482042" cy="3418870"/>
          </a:xfrm>
          <a:custGeom>
            <a:avLst/>
            <a:gdLst/>
            <a:ahLst/>
            <a:cxnLst/>
            <a:rect l="l" t="t" r="r" b="b"/>
            <a:pathLst>
              <a:path w="3482042" h="3418870" extrusionOk="0">
                <a:moveTo>
                  <a:pt x="0" y="0"/>
                </a:moveTo>
                <a:lnTo>
                  <a:pt x="3482043" y="0"/>
                </a:lnTo>
                <a:lnTo>
                  <a:pt x="3482043" y="3418869"/>
                </a:lnTo>
                <a:lnTo>
                  <a:pt x="0" y="3418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97519" b="-101527"/>
            </a:stretch>
          </a:blipFill>
          <a:ln>
            <a:noFill/>
          </a:ln>
        </p:spPr>
      </p:sp>
      <p:sp>
        <p:nvSpPr>
          <p:cNvPr id="93" name="Google Shape;93;p7"/>
          <p:cNvSpPr/>
          <p:nvPr/>
        </p:nvSpPr>
        <p:spPr>
          <a:xfrm rot="10800000">
            <a:off x="9103900" y="5839430"/>
            <a:ext cx="3482042" cy="3418870"/>
          </a:xfrm>
          <a:custGeom>
            <a:avLst/>
            <a:gdLst/>
            <a:ahLst/>
            <a:cxnLst/>
            <a:rect l="l" t="t" r="r" b="b"/>
            <a:pathLst>
              <a:path w="3482042" h="3418870" extrusionOk="0">
                <a:moveTo>
                  <a:pt x="0" y="0"/>
                </a:moveTo>
                <a:lnTo>
                  <a:pt x="3482043" y="0"/>
                </a:lnTo>
                <a:lnTo>
                  <a:pt x="3482043" y="3418870"/>
                </a:lnTo>
                <a:lnTo>
                  <a:pt x="0" y="3418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97519" b="-101527"/>
            </a:stretch>
          </a:blipFill>
          <a:ln>
            <a:noFill/>
          </a:ln>
        </p:spPr>
      </p:sp>
      <p:sp>
        <p:nvSpPr>
          <p:cNvPr id="94" name="Google Shape;94;p7"/>
          <p:cNvSpPr/>
          <p:nvPr/>
        </p:nvSpPr>
        <p:spPr>
          <a:xfrm>
            <a:off x="9103900" y="2420561"/>
            <a:ext cx="3482042" cy="3418870"/>
          </a:xfrm>
          <a:custGeom>
            <a:avLst/>
            <a:gdLst/>
            <a:ahLst/>
            <a:cxnLst/>
            <a:rect l="l" t="t" r="r" b="b"/>
            <a:pathLst>
              <a:path w="3482042" h="3418870" extrusionOk="0">
                <a:moveTo>
                  <a:pt x="0" y="0"/>
                </a:moveTo>
                <a:lnTo>
                  <a:pt x="3482043" y="0"/>
                </a:lnTo>
                <a:lnTo>
                  <a:pt x="3482043" y="3418869"/>
                </a:lnTo>
                <a:lnTo>
                  <a:pt x="0" y="3418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7519" b="-101527"/>
            </a:stretch>
          </a:blipFill>
          <a:ln>
            <a:noFill/>
          </a:ln>
        </p:spPr>
      </p:sp>
      <p:sp>
        <p:nvSpPr>
          <p:cNvPr id="95" name="Google Shape;95;p7"/>
          <p:cNvSpPr/>
          <p:nvPr/>
        </p:nvSpPr>
        <p:spPr>
          <a:xfrm rot="10800000">
            <a:off x="5702057" y="5839430"/>
            <a:ext cx="3482042" cy="3418870"/>
          </a:xfrm>
          <a:custGeom>
            <a:avLst/>
            <a:gdLst/>
            <a:ahLst/>
            <a:cxnLst/>
            <a:rect l="l" t="t" r="r" b="b"/>
            <a:pathLst>
              <a:path w="3482042" h="3418870" extrusionOk="0">
                <a:moveTo>
                  <a:pt x="0" y="0"/>
                </a:moveTo>
                <a:lnTo>
                  <a:pt x="3482043" y="0"/>
                </a:lnTo>
                <a:lnTo>
                  <a:pt x="3482043" y="3418870"/>
                </a:lnTo>
                <a:lnTo>
                  <a:pt x="0" y="3418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7519" b="-101527"/>
            </a:stretch>
          </a:blipFill>
          <a:ln>
            <a:noFill/>
          </a:ln>
        </p:spPr>
      </p:sp>
      <p:grpSp>
        <p:nvGrpSpPr>
          <p:cNvPr id="96" name="Google Shape;96;p7"/>
          <p:cNvGrpSpPr/>
          <p:nvPr/>
        </p:nvGrpSpPr>
        <p:grpSpPr>
          <a:xfrm>
            <a:off x="6514768" y="3250298"/>
            <a:ext cx="5178268" cy="5178268"/>
            <a:chOff x="0" y="0"/>
            <a:chExt cx="812800" cy="812800"/>
          </a:xfrm>
        </p:grpSpPr>
        <p:sp>
          <p:nvSpPr>
            <p:cNvPr id="97" name="Google Shape;97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8937280" y="1478271"/>
            <a:ext cx="413482" cy="8541886"/>
            <a:chOff x="0" y="-47625"/>
            <a:chExt cx="108900" cy="2249700"/>
          </a:xfrm>
        </p:grpSpPr>
        <p:sp>
          <p:nvSpPr>
            <p:cNvPr id="100" name="Google Shape;100;p7"/>
            <p:cNvSpPr/>
            <p:nvPr/>
          </p:nvSpPr>
          <p:spPr>
            <a:xfrm>
              <a:off x="0" y="0"/>
              <a:ext cx="108890" cy="2201986"/>
            </a:xfrm>
            <a:custGeom>
              <a:avLst/>
              <a:gdLst/>
              <a:ahLst/>
              <a:cxnLst/>
              <a:rect l="l" t="t" r="r" b="b"/>
              <a:pathLst>
                <a:path w="108890" h="2201986" extrusionOk="0">
                  <a:moveTo>
                    <a:pt x="0" y="0"/>
                  </a:moveTo>
                  <a:lnTo>
                    <a:pt x="108890" y="0"/>
                  </a:lnTo>
                  <a:lnTo>
                    <a:pt x="108890" y="2201986"/>
                  </a:lnTo>
                  <a:lnTo>
                    <a:pt x="0" y="2201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1" name="Google Shape;101;p7"/>
            <p:cNvSpPr txBox="1"/>
            <p:nvPr/>
          </p:nvSpPr>
          <p:spPr>
            <a:xfrm>
              <a:off x="0" y="-47625"/>
              <a:ext cx="108900" cy="22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7"/>
          <p:cNvGrpSpPr/>
          <p:nvPr/>
        </p:nvGrpSpPr>
        <p:grpSpPr>
          <a:xfrm rot="-5400000">
            <a:off x="8887141" y="1568467"/>
            <a:ext cx="413482" cy="8541886"/>
            <a:chOff x="0" y="-47625"/>
            <a:chExt cx="108900" cy="2249700"/>
          </a:xfrm>
        </p:grpSpPr>
        <p:sp>
          <p:nvSpPr>
            <p:cNvPr id="103" name="Google Shape;103;p7"/>
            <p:cNvSpPr/>
            <p:nvPr/>
          </p:nvSpPr>
          <p:spPr>
            <a:xfrm>
              <a:off x="0" y="0"/>
              <a:ext cx="108890" cy="2201986"/>
            </a:xfrm>
            <a:custGeom>
              <a:avLst/>
              <a:gdLst/>
              <a:ahLst/>
              <a:cxnLst/>
              <a:rect l="l" t="t" r="r" b="b"/>
              <a:pathLst>
                <a:path w="108890" h="2201986" extrusionOk="0">
                  <a:moveTo>
                    <a:pt x="0" y="0"/>
                  </a:moveTo>
                  <a:lnTo>
                    <a:pt x="108890" y="0"/>
                  </a:lnTo>
                  <a:lnTo>
                    <a:pt x="108890" y="2201986"/>
                  </a:lnTo>
                  <a:lnTo>
                    <a:pt x="0" y="2201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7"/>
            <p:cNvSpPr txBox="1"/>
            <p:nvPr/>
          </p:nvSpPr>
          <p:spPr>
            <a:xfrm>
              <a:off x="0" y="-47625"/>
              <a:ext cx="108900" cy="22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7"/>
          <p:cNvGrpSpPr/>
          <p:nvPr/>
        </p:nvGrpSpPr>
        <p:grpSpPr>
          <a:xfrm>
            <a:off x="982493" y="3069471"/>
            <a:ext cx="236927" cy="1569638"/>
            <a:chOff x="0" y="-47625"/>
            <a:chExt cx="62400" cy="413400"/>
          </a:xfrm>
        </p:grpSpPr>
        <p:sp>
          <p:nvSpPr>
            <p:cNvPr id="106" name="Google Shape;106;p7"/>
            <p:cNvSpPr/>
            <p:nvPr/>
          </p:nvSpPr>
          <p:spPr>
            <a:xfrm>
              <a:off x="0" y="0"/>
              <a:ext cx="62326" cy="365662"/>
            </a:xfrm>
            <a:custGeom>
              <a:avLst/>
              <a:gdLst/>
              <a:ahLst/>
              <a:cxnLst/>
              <a:rect l="l" t="t" r="r" b="b"/>
              <a:pathLst>
                <a:path w="62326" h="365662" extrusionOk="0">
                  <a:moveTo>
                    <a:pt x="0" y="0"/>
                  </a:moveTo>
                  <a:lnTo>
                    <a:pt x="62326" y="0"/>
                  </a:lnTo>
                  <a:lnTo>
                    <a:pt x="62326" y="365662"/>
                  </a:lnTo>
                  <a:lnTo>
                    <a:pt x="0" y="365662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107" name="Google Shape;107;p7"/>
            <p:cNvSpPr txBox="1"/>
            <p:nvPr/>
          </p:nvSpPr>
          <p:spPr>
            <a:xfrm>
              <a:off x="0" y="-47625"/>
              <a:ext cx="624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982493" y="6755152"/>
            <a:ext cx="236927" cy="1569638"/>
            <a:chOff x="0" y="-47625"/>
            <a:chExt cx="62400" cy="413400"/>
          </a:xfrm>
        </p:grpSpPr>
        <p:sp>
          <p:nvSpPr>
            <p:cNvPr id="109" name="Google Shape;109;p7"/>
            <p:cNvSpPr/>
            <p:nvPr/>
          </p:nvSpPr>
          <p:spPr>
            <a:xfrm>
              <a:off x="0" y="0"/>
              <a:ext cx="62326" cy="365662"/>
            </a:xfrm>
            <a:custGeom>
              <a:avLst/>
              <a:gdLst/>
              <a:ahLst/>
              <a:cxnLst/>
              <a:rect l="l" t="t" r="r" b="b"/>
              <a:pathLst>
                <a:path w="62326" h="365662" extrusionOk="0">
                  <a:moveTo>
                    <a:pt x="0" y="0"/>
                  </a:moveTo>
                  <a:lnTo>
                    <a:pt x="62326" y="0"/>
                  </a:lnTo>
                  <a:lnTo>
                    <a:pt x="62326" y="365662"/>
                  </a:lnTo>
                  <a:lnTo>
                    <a:pt x="0" y="365662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</p:sp>
        <p:sp>
          <p:nvSpPr>
            <p:cNvPr id="110" name="Google Shape;110;p7"/>
            <p:cNvSpPr txBox="1"/>
            <p:nvPr/>
          </p:nvSpPr>
          <p:spPr>
            <a:xfrm>
              <a:off x="0" y="-47625"/>
              <a:ext cx="624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7"/>
          <p:cNvGrpSpPr/>
          <p:nvPr/>
        </p:nvGrpSpPr>
        <p:grpSpPr>
          <a:xfrm>
            <a:off x="17116487" y="3069471"/>
            <a:ext cx="236927" cy="1569638"/>
            <a:chOff x="0" y="-47625"/>
            <a:chExt cx="62400" cy="413400"/>
          </a:xfrm>
        </p:grpSpPr>
        <p:sp>
          <p:nvSpPr>
            <p:cNvPr id="112" name="Google Shape;112;p7"/>
            <p:cNvSpPr/>
            <p:nvPr/>
          </p:nvSpPr>
          <p:spPr>
            <a:xfrm>
              <a:off x="0" y="0"/>
              <a:ext cx="62326" cy="365662"/>
            </a:xfrm>
            <a:custGeom>
              <a:avLst/>
              <a:gdLst/>
              <a:ahLst/>
              <a:cxnLst/>
              <a:rect l="l" t="t" r="r" b="b"/>
              <a:pathLst>
                <a:path w="62326" h="365662" extrusionOk="0">
                  <a:moveTo>
                    <a:pt x="0" y="0"/>
                  </a:moveTo>
                  <a:lnTo>
                    <a:pt x="62326" y="0"/>
                  </a:lnTo>
                  <a:lnTo>
                    <a:pt x="62326" y="365662"/>
                  </a:lnTo>
                  <a:lnTo>
                    <a:pt x="0" y="3656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113" name="Google Shape;113;p7"/>
            <p:cNvSpPr txBox="1"/>
            <p:nvPr/>
          </p:nvSpPr>
          <p:spPr>
            <a:xfrm>
              <a:off x="0" y="-47625"/>
              <a:ext cx="624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7"/>
          <p:cNvGrpSpPr/>
          <p:nvPr/>
        </p:nvGrpSpPr>
        <p:grpSpPr>
          <a:xfrm>
            <a:off x="17116487" y="6755152"/>
            <a:ext cx="236927" cy="1569638"/>
            <a:chOff x="0" y="-47625"/>
            <a:chExt cx="62400" cy="413400"/>
          </a:xfrm>
        </p:grpSpPr>
        <p:sp>
          <p:nvSpPr>
            <p:cNvPr id="115" name="Google Shape;115;p7"/>
            <p:cNvSpPr/>
            <p:nvPr/>
          </p:nvSpPr>
          <p:spPr>
            <a:xfrm>
              <a:off x="0" y="0"/>
              <a:ext cx="62326" cy="365662"/>
            </a:xfrm>
            <a:custGeom>
              <a:avLst/>
              <a:gdLst/>
              <a:ahLst/>
              <a:cxnLst/>
              <a:rect l="l" t="t" r="r" b="b"/>
              <a:pathLst>
                <a:path w="62326" h="365662" extrusionOk="0">
                  <a:moveTo>
                    <a:pt x="0" y="0"/>
                  </a:moveTo>
                  <a:lnTo>
                    <a:pt x="62326" y="0"/>
                  </a:lnTo>
                  <a:lnTo>
                    <a:pt x="62326" y="365662"/>
                  </a:lnTo>
                  <a:lnTo>
                    <a:pt x="0" y="365662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</p:sp>
        <p:sp>
          <p:nvSpPr>
            <p:cNvPr id="116" name="Google Shape;116;p7"/>
            <p:cNvSpPr txBox="1"/>
            <p:nvPr/>
          </p:nvSpPr>
          <p:spPr>
            <a:xfrm>
              <a:off x="0" y="-47625"/>
              <a:ext cx="624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7"/>
          <p:cNvSpPr txBox="1"/>
          <p:nvPr/>
        </p:nvSpPr>
        <p:spPr>
          <a:xfrm>
            <a:off x="7256063" y="3716555"/>
            <a:ext cx="1506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>
                <a:solidFill>
                  <a:srgbClr val="EBD24C"/>
                </a:solidFill>
                <a:latin typeface="Alef"/>
                <a:ea typeface="Alef"/>
                <a:cs typeface="Alef"/>
                <a:sym typeface="Alef"/>
              </a:rPr>
              <a:t>01</a:t>
            </a:r>
            <a:endParaRPr/>
          </a:p>
        </p:txBody>
      </p:sp>
      <p:sp>
        <p:nvSpPr>
          <p:cNvPr id="118" name="Google Shape;118;p7"/>
          <p:cNvSpPr txBox="1"/>
          <p:nvPr/>
        </p:nvSpPr>
        <p:spPr>
          <a:xfrm>
            <a:off x="7256063" y="5963255"/>
            <a:ext cx="1506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>
                <a:solidFill>
                  <a:srgbClr val="5A8CBF"/>
                </a:solidFill>
                <a:latin typeface="Alef"/>
                <a:ea typeface="Alef"/>
                <a:cs typeface="Alef"/>
                <a:sym typeface="Alef"/>
              </a:rPr>
              <a:t>03</a:t>
            </a:r>
            <a:endParaRPr/>
          </a:p>
        </p:txBody>
      </p:sp>
      <p:sp>
        <p:nvSpPr>
          <p:cNvPr id="119" name="Google Shape;119;p7"/>
          <p:cNvSpPr txBox="1"/>
          <p:nvPr/>
        </p:nvSpPr>
        <p:spPr>
          <a:xfrm>
            <a:off x="9445774" y="3716555"/>
            <a:ext cx="1506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>
                <a:solidFill>
                  <a:srgbClr val="BFBFBF"/>
                </a:solidFill>
                <a:latin typeface="Alef"/>
                <a:ea typeface="Alef"/>
                <a:cs typeface="Alef"/>
                <a:sym typeface="Alef"/>
              </a:rPr>
              <a:t>02</a:t>
            </a:r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9445774" y="5963255"/>
            <a:ext cx="1506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>
                <a:solidFill>
                  <a:srgbClr val="B6DCEB"/>
                </a:solidFill>
                <a:latin typeface="Alef"/>
                <a:ea typeface="Alef"/>
                <a:cs typeface="Alef"/>
                <a:sym typeface="Alef"/>
              </a:rPr>
              <a:t>04</a:t>
            </a:r>
            <a:endParaRPr/>
          </a:p>
        </p:txBody>
      </p:sp>
      <p:grpSp>
        <p:nvGrpSpPr>
          <p:cNvPr id="121" name="Google Shape;121;p7"/>
          <p:cNvGrpSpPr/>
          <p:nvPr/>
        </p:nvGrpSpPr>
        <p:grpSpPr>
          <a:xfrm>
            <a:off x="9525002" y="1096649"/>
            <a:ext cx="8763458" cy="611578"/>
            <a:chOff x="0" y="-47625"/>
            <a:chExt cx="2045100" cy="154556"/>
          </a:xfrm>
        </p:grpSpPr>
        <p:sp>
          <p:nvSpPr>
            <p:cNvPr id="122" name="Google Shape;122;p7"/>
            <p:cNvSpPr/>
            <p:nvPr/>
          </p:nvSpPr>
          <p:spPr>
            <a:xfrm>
              <a:off x="0" y="0"/>
              <a:ext cx="2044956" cy="106931"/>
            </a:xfrm>
            <a:custGeom>
              <a:avLst/>
              <a:gdLst/>
              <a:ahLst/>
              <a:cxnLst/>
              <a:rect l="l" t="t" r="r" b="b"/>
              <a:pathLst>
                <a:path w="2044956" h="106931" extrusionOk="0">
                  <a:moveTo>
                    <a:pt x="0" y="0"/>
                  </a:moveTo>
                  <a:lnTo>
                    <a:pt x="2044956" y="0"/>
                  </a:lnTo>
                  <a:lnTo>
                    <a:pt x="2044956" y="106931"/>
                  </a:lnTo>
                  <a:lnTo>
                    <a:pt x="0" y="106931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</p:sp>
        <p:sp>
          <p:nvSpPr>
            <p:cNvPr id="123" name="Google Shape;123;p7"/>
            <p:cNvSpPr txBox="1"/>
            <p:nvPr/>
          </p:nvSpPr>
          <p:spPr>
            <a:xfrm>
              <a:off x="0" y="-47625"/>
              <a:ext cx="2045100" cy="1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9255425" y="411375"/>
            <a:ext cx="80040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7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756690" y="840988"/>
            <a:ext cx="7453500" cy="97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2"/>
          </p:nvPr>
        </p:nvSpPr>
        <p:spPr>
          <a:xfrm>
            <a:off x="1476325" y="6984900"/>
            <a:ext cx="38328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 sz="2550"/>
            </a:lvl2pPr>
            <a:lvl3pPr lvl="2">
              <a:spcBef>
                <a:spcPts val="480"/>
              </a:spcBef>
              <a:spcAft>
                <a:spcPts val="0"/>
              </a:spcAft>
              <a:buSzPts val="2550"/>
              <a:buNone/>
              <a:defRPr sz="2550"/>
            </a:lvl3pPr>
            <a:lvl4pPr lvl="3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4pPr>
            <a:lvl5pPr lvl="4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5pPr>
            <a:lvl6pPr lvl="5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6pPr>
            <a:lvl7pPr lvl="6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7pPr>
            <a:lvl8pPr lvl="7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8pPr>
            <a:lvl9pPr lvl="8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3"/>
          </p:nvPr>
        </p:nvSpPr>
        <p:spPr>
          <a:xfrm>
            <a:off x="1527175" y="7498000"/>
            <a:ext cx="4008000" cy="8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4"/>
          </p:nvPr>
        </p:nvSpPr>
        <p:spPr>
          <a:xfrm>
            <a:off x="1476325" y="3278509"/>
            <a:ext cx="38328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sz="2550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5"/>
          </p:nvPr>
        </p:nvSpPr>
        <p:spPr>
          <a:xfrm>
            <a:off x="1527175" y="3791609"/>
            <a:ext cx="4008000" cy="8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subTitle" idx="6"/>
          </p:nvPr>
        </p:nvSpPr>
        <p:spPr>
          <a:xfrm>
            <a:off x="12821788" y="3278509"/>
            <a:ext cx="38328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sz="2550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7"/>
          </p:nvPr>
        </p:nvSpPr>
        <p:spPr>
          <a:xfrm>
            <a:off x="12872638" y="3791609"/>
            <a:ext cx="4008000" cy="8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8"/>
          </p:nvPr>
        </p:nvSpPr>
        <p:spPr>
          <a:xfrm>
            <a:off x="12821788" y="6984909"/>
            <a:ext cx="38328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sz="2550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9"/>
          </p:nvPr>
        </p:nvSpPr>
        <p:spPr>
          <a:xfrm>
            <a:off x="12872638" y="7498009"/>
            <a:ext cx="4008000" cy="8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53400" y="580150"/>
            <a:ext cx="1560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50"/>
              <a:buFont typeface="Alef"/>
              <a:buNone/>
              <a:defRPr sz="8750" i="0" u="none" strike="noStrike" cap="none">
                <a:solidFill>
                  <a:schemeClr val="dk1"/>
                </a:solidFill>
                <a:latin typeface="Alef"/>
                <a:ea typeface="Alef"/>
                <a:cs typeface="Alef"/>
                <a:sym typeface="Ale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lef"/>
              <a:buNone/>
              <a:defRPr sz="1800"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53400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r="18844"/>
          <a:stretch/>
        </p:blipFill>
        <p:spPr>
          <a:xfrm>
            <a:off x="11087436" y="663343"/>
            <a:ext cx="7200150" cy="888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8"/>
          <p:cNvGrpSpPr/>
          <p:nvPr/>
        </p:nvGrpSpPr>
        <p:grpSpPr>
          <a:xfrm>
            <a:off x="0" y="2250625"/>
            <a:ext cx="8213557" cy="712699"/>
            <a:chOff x="0" y="-47625"/>
            <a:chExt cx="2292279" cy="175897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2292279" cy="128272"/>
            </a:xfrm>
            <a:custGeom>
              <a:avLst/>
              <a:gdLst/>
              <a:ahLst/>
              <a:cxnLst/>
              <a:rect l="l" t="t" r="r" b="b"/>
              <a:pathLst>
                <a:path w="2292279" h="128272" extrusionOk="0">
                  <a:moveTo>
                    <a:pt x="0" y="0"/>
                  </a:moveTo>
                  <a:lnTo>
                    <a:pt x="2292279" y="0"/>
                  </a:lnTo>
                  <a:lnTo>
                    <a:pt x="2292279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0" y="-47625"/>
              <a:ext cx="2292279" cy="175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-1" y="4682251"/>
            <a:ext cx="9557421" cy="712717"/>
            <a:chOff x="0" y="-47625"/>
            <a:chExt cx="2606754" cy="175897"/>
          </a:xfrm>
        </p:grpSpPr>
        <p:sp>
          <p:nvSpPr>
            <p:cNvPr id="143" name="Google Shape;143;p8"/>
            <p:cNvSpPr/>
            <p:nvPr/>
          </p:nvSpPr>
          <p:spPr>
            <a:xfrm>
              <a:off x="0" y="0"/>
              <a:ext cx="2606754" cy="128272"/>
            </a:xfrm>
            <a:custGeom>
              <a:avLst/>
              <a:gdLst/>
              <a:ahLst/>
              <a:cxnLst/>
              <a:rect l="l" t="t" r="r" b="b"/>
              <a:pathLst>
                <a:path w="2606754" h="128272" extrusionOk="0">
                  <a:moveTo>
                    <a:pt x="0" y="0"/>
                  </a:moveTo>
                  <a:lnTo>
                    <a:pt x="2606754" y="0"/>
                  </a:lnTo>
                  <a:lnTo>
                    <a:pt x="2606754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0" y="-47625"/>
              <a:ext cx="2606754" cy="175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8"/>
          <p:cNvGrpSpPr/>
          <p:nvPr/>
        </p:nvGrpSpPr>
        <p:grpSpPr>
          <a:xfrm>
            <a:off x="-1" y="6947456"/>
            <a:ext cx="10635917" cy="712717"/>
            <a:chOff x="0" y="-47625"/>
            <a:chExt cx="2927336" cy="175897"/>
          </a:xfrm>
        </p:grpSpPr>
        <p:sp>
          <p:nvSpPr>
            <p:cNvPr id="146" name="Google Shape;146;p8"/>
            <p:cNvSpPr/>
            <p:nvPr/>
          </p:nvSpPr>
          <p:spPr>
            <a:xfrm>
              <a:off x="0" y="0"/>
              <a:ext cx="2927336" cy="128272"/>
            </a:xfrm>
            <a:custGeom>
              <a:avLst/>
              <a:gdLst/>
              <a:ahLst/>
              <a:cxnLst/>
              <a:rect l="l" t="t" r="r" b="b"/>
              <a:pathLst>
                <a:path w="2927336" h="128272" extrusionOk="0">
                  <a:moveTo>
                    <a:pt x="0" y="0"/>
                  </a:moveTo>
                  <a:lnTo>
                    <a:pt x="2927336" y="0"/>
                  </a:lnTo>
                  <a:lnTo>
                    <a:pt x="2927336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Google Shape;147;p8"/>
            <p:cNvSpPr txBox="1"/>
            <p:nvPr/>
          </p:nvSpPr>
          <p:spPr>
            <a:xfrm>
              <a:off x="0" y="-47625"/>
              <a:ext cx="2927336" cy="175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8"/>
          <p:cNvSpPr txBox="1"/>
          <p:nvPr/>
        </p:nvSpPr>
        <p:spPr>
          <a:xfrm>
            <a:off x="451520" y="4494123"/>
            <a:ext cx="91059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Andale Mono" panose="020B0509000000000004" pitchFamily="49" charset="0"/>
                <a:ea typeface="Alef"/>
                <a:cs typeface="Alef"/>
                <a:sym typeface="Alef"/>
              </a:rPr>
              <a:t>For a 1x2x1</a:t>
            </a:r>
            <a:r>
              <a:rPr lang="en-US" sz="4400" b="1" dirty="0">
                <a:latin typeface="Andale Mono" panose="020B0509000000000004" pitchFamily="49" charset="0"/>
                <a:ea typeface="Alef"/>
                <a:cs typeface="Alef"/>
                <a:sym typeface="Alef"/>
              </a:rPr>
              <a:t>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Andale Mono" panose="020B0509000000000004" pitchFamily="49" charset="0"/>
                <a:ea typeface="Alef"/>
                <a:cs typeface="Alef"/>
                <a:sym typeface="Alef"/>
              </a:rPr>
              <a:t>SC-BCC Column</a:t>
            </a:r>
            <a:endParaRPr lang="en-US" sz="4400" b="1" dirty="0">
              <a:latin typeface="Andale Mono" panose="020B0509000000000004" pitchFamily="49" charset="0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659943" y="8640907"/>
            <a:ext cx="6121772" cy="95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0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Presented By</a:t>
            </a:r>
            <a:r>
              <a:rPr lang="en-US" sz="2840" dirty="0">
                <a:latin typeface="Blinker"/>
                <a:ea typeface="Blinker"/>
                <a:cs typeface="Blinker"/>
                <a:sym typeface="Blinker"/>
              </a:rPr>
              <a:t>:</a:t>
            </a:r>
            <a:r>
              <a:rPr lang="en-US" sz="2840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 Alec Perkins </a:t>
            </a:r>
          </a:p>
          <a:p>
            <a:pPr marL="0" marR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working </a:t>
            </a:r>
            <a:r>
              <a:rPr lang="en-US" sz="1600" dirty="0">
                <a:latin typeface="Blinker"/>
                <a:ea typeface="Blinker"/>
                <a:cs typeface="Blinker"/>
                <a:sym typeface="Blinker"/>
              </a:rPr>
              <a:t>under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Dr. Patrick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Ziemke</a:t>
            </a:r>
            <a:endParaRPr sz="1600" dirty="0"/>
          </a:p>
        </p:txBody>
      </p:sp>
      <p:sp>
        <p:nvSpPr>
          <p:cNvPr id="2" name="Google Shape;148;p8">
            <a:extLst>
              <a:ext uri="{FF2B5EF4-FFF2-40B4-BE49-F238E27FC236}">
                <a16:creationId xmlns:a16="http://schemas.microsoft.com/office/drawing/2014/main" id="{4CF86EFA-ADCC-CA41-2FC1-936AD8EB0870}"/>
              </a:ext>
            </a:extLst>
          </p:cNvPr>
          <p:cNvSpPr txBox="1"/>
          <p:nvPr/>
        </p:nvSpPr>
        <p:spPr>
          <a:xfrm>
            <a:off x="451520" y="6707630"/>
            <a:ext cx="1018439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Andale Mono" panose="020B0509000000000004" pitchFamily="49" charset="0"/>
                <a:ea typeface="Alef"/>
                <a:cs typeface="Alef"/>
                <a:sym typeface="Alef"/>
              </a:rPr>
              <a:t>With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Andale Mono" panose="020B0509000000000004" pitchFamily="49" charset="0"/>
                <a:ea typeface="Alef"/>
                <a:cs typeface="Alef"/>
                <a:sym typeface="Alef"/>
              </a:rPr>
              <a:t>ABAQUS</a:t>
            </a:r>
            <a:r>
              <a:rPr lang="en-US" sz="4400" b="1" i="0" u="none" strike="noStrike" cap="none" spc="-300" dirty="0">
                <a:solidFill>
                  <a:srgbClr val="000000"/>
                </a:solidFill>
                <a:latin typeface="Andale Mono" panose="020B0509000000000004" pitchFamily="49" charset="0"/>
                <a:ea typeface="Alef"/>
                <a:cs typeface="Alef"/>
                <a:sym typeface="Alef"/>
              </a:rPr>
              <a:t> </a:t>
            </a:r>
            <a:r>
              <a:rPr lang="en-US" sz="4400" b="1" spc="-300" dirty="0">
                <a:latin typeface="Andale Mono" panose="020B0509000000000004" pitchFamily="49" charset="0"/>
                <a:ea typeface="Alef"/>
                <a:cs typeface="Alef"/>
                <a:sym typeface="Alef"/>
              </a:rPr>
              <a:t>and</a:t>
            </a:r>
            <a:r>
              <a:rPr lang="en-US" sz="4400" b="1" i="0" u="none" strike="noStrike" cap="none" spc="-300" dirty="0">
                <a:solidFill>
                  <a:srgbClr val="000000"/>
                </a:solidFill>
                <a:latin typeface="Andale Mono" panose="020B0509000000000004" pitchFamily="49" charset="0"/>
                <a:ea typeface="Alef"/>
                <a:cs typeface="Alef"/>
                <a:sym typeface="Alef"/>
              </a:rPr>
              <a:t> Python Graphing </a:t>
            </a:r>
            <a:endParaRPr lang="en-US" sz="4400" b="1" spc="-300" dirty="0">
              <a:latin typeface="Andale Mono" panose="020B0509000000000004" pitchFamily="49" charset="0"/>
            </a:endParaRPr>
          </a:p>
        </p:txBody>
      </p:sp>
      <p:sp>
        <p:nvSpPr>
          <p:cNvPr id="3" name="Google Shape;148;p8">
            <a:extLst>
              <a:ext uri="{FF2B5EF4-FFF2-40B4-BE49-F238E27FC236}">
                <a16:creationId xmlns:a16="http://schemas.microsoft.com/office/drawing/2014/main" id="{4177ED3A-8EA8-E806-9406-C69435823D38}"/>
              </a:ext>
            </a:extLst>
          </p:cNvPr>
          <p:cNvSpPr txBox="1"/>
          <p:nvPr/>
        </p:nvSpPr>
        <p:spPr>
          <a:xfrm>
            <a:off x="451520" y="2037327"/>
            <a:ext cx="91059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spc="-300" dirty="0">
                <a:latin typeface="Andale Mono" panose="020B0509000000000004" pitchFamily="49" charset="0"/>
                <a:cs typeface="Alef"/>
                <a:sym typeface="Alef"/>
              </a:rPr>
              <a:t>Force-Displacement Curve</a:t>
            </a:r>
            <a:endParaRPr lang="en-US" sz="4400" b="1" spc="-300" dirty="0">
              <a:latin typeface="Andale Mono" panose="020B050900000000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62B09-E176-0F80-FB11-D6BD7DC2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241" y="3802289"/>
            <a:ext cx="2139540" cy="3008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 l="43917" t="30439"/>
          <a:stretch/>
        </p:blipFill>
        <p:spPr>
          <a:xfrm>
            <a:off x="0" y="0"/>
            <a:ext cx="3698524" cy="64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/>
          <p:cNvPicPr preferRelativeResize="0"/>
          <p:nvPr/>
        </p:nvPicPr>
        <p:blipFill rotWithShape="1">
          <a:blip r:embed="rId4">
            <a:alphaModFix/>
          </a:blip>
          <a:srcRect r="38852" b="33137"/>
          <a:stretch/>
        </p:blipFill>
        <p:spPr>
          <a:xfrm>
            <a:off x="12395725" y="2316300"/>
            <a:ext cx="5892276" cy="7970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14"/>
          <p:cNvGrpSpPr/>
          <p:nvPr/>
        </p:nvGrpSpPr>
        <p:grpSpPr>
          <a:xfrm rot="-5400000">
            <a:off x="4044537" y="3863354"/>
            <a:ext cx="380744" cy="7311967"/>
            <a:chOff x="0" y="-47625"/>
            <a:chExt cx="95846" cy="1840663"/>
          </a:xfrm>
        </p:grpSpPr>
        <p:sp>
          <p:nvSpPr>
            <p:cNvPr id="308" name="Google Shape;308;p14"/>
            <p:cNvSpPr/>
            <p:nvPr/>
          </p:nvSpPr>
          <p:spPr>
            <a:xfrm>
              <a:off x="0" y="0"/>
              <a:ext cx="95846" cy="1793038"/>
            </a:xfrm>
            <a:custGeom>
              <a:avLst/>
              <a:gdLst/>
              <a:ahLst/>
              <a:cxnLst/>
              <a:rect l="l" t="t" r="r" b="b"/>
              <a:pathLst>
                <a:path w="95846" h="1793038" extrusionOk="0">
                  <a:moveTo>
                    <a:pt x="0" y="0"/>
                  </a:moveTo>
                  <a:lnTo>
                    <a:pt x="95846" y="0"/>
                  </a:lnTo>
                  <a:lnTo>
                    <a:pt x="95846" y="1793038"/>
                  </a:lnTo>
                  <a:lnTo>
                    <a:pt x="0" y="1793038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-47625"/>
              <a:ext cx="95846" cy="1840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14"/>
          <p:cNvGrpSpPr/>
          <p:nvPr/>
        </p:nvGrpSpPr>
        <p:grpSpPr>
          <a:xfrm rot="-5400000">
            <a:off x="15038973" y="-611872"/>
            <a:ext cx="380748" cy="5023949"/>
            <a:chOff x="0" y="-47625"/>
            <a:chExt cx="95846" cy="1264682"/>
          </a:xfrm>
        </p:grpSpPr>
        <p:sp>
          <p:nvSpPr>
            <p:cNvPr id="311" name="Google Shape;311;p14"/>
            <p:cNvSpPr/>
            <p:nvPr/>
          </p:nvSpPr>
          <p:spPr>
            <a:xfrm>
              <a:off x="0" y="0"/>
              <a:ext cx="95846" cy="1217057"/>
            </a:xfrm>
            <a:custGeom>
              <a:avLst/>
              <a:gdLst/>
              <a:ahLst/>
              <a:cxnLst/>
              <a:rect l="l" t="t" r="r" b="b"/>
              <a:pathLst>
                <a:path w="95846" h="1217057" extrusionOk="0">
                  <a:moveTo>
                    <a:pt x="0" y="0"/>
                  </a:moveTo>
                  <a:lnTo>
                    <a:pt x="95846" y="0"/>
                  </a:lnTo>
                  <a:lnTo>
                    <a:pt x="95846" y="1217057"/>
                  </a:lnTo>
                  <a:lnTo>
                    <a:pt x="0" y="1217057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0" y="-47625"/>
              <a:ext cx="95846" cy="1264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4CD20E-0AB5-37E9-1252-1B168FC3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712" y="1179402"/>
            <a:ext cx="11784499" cy="7970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F8043-C660-E20B-E0B9-571E08EFFD53}"/>
              </a:ext>
            </a:extLst>
          </p:cNvPr>
          <p:cNvSpPr txBox="1"/>
          <p:nvPr/>
        </p:nvSpPr>
        <p:spPr>
          <a:xfrm>
            <a:off x="3225084" y="242743"/>
            <a:ext cx="10665753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Plot Data for Reactionary Force vs. Displacement with Python: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062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2"/>
          <p:cNvGrpSpPr/>
          <p:nvPr/>
        </p:nvGrpSpPr>
        <p:grpSpPr>
          <a:xfrm>
            <a:off x="16986871" y="5865298"/>
            <a:ext cx="1301129" cy="3761587"/>
            <a:chOff x="0" y="-47625"/>
            <a:chExt cx="342684" cy="990706"/>
          </a:xfrm>
        </p:grpSpPr>
        <p:sp>
          <p:nvSpPr>
            <p:cNvPr id="244" name="Google Shape;244;p12"/>
            <p:cNvSpPr/>
            <p:nvPr/>
          </p:nvSpPr>
          <p:spPr>
            <a:xfrm>
              <a:off x="0" y="0"/>
              <a:ext cx="342684" cy="943081"/>
            </a:xfrm>
            <a:custGeom>
              <a:avLst/>
              <a:gdLst/>
              <a:ahLst/>
              <a:cxnLst/>
              <a:rect l="l" t="t" r="r" b="b"/>
              <a:pathLst>
                <a:path w="342684" h="943081" extrusionOk="0">
                  <a:moveTo>
                    <a:pt x="0" y="0"/>
                  </a:moveTo>
                  <a:lnTo>
                    <a:pt x="342684" y="0"/>
                  </a:lnTo>
                  <a:lnTo>
                    <a:pt x="342684" y="943081"/>
                  </a:lnTo>
                  <a:lnTo>
                    <a:pt x="0" y="9430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Google Shape;245;p12"/>
            <p:cNvSpPr txBox="1"/>
            <p:nvPr/>
          </p:nvSpPr>
          <p:spPr>
            <a:xfrm>
              <a:off x="0" y="-47625"/>
              <a:ext cx="342684" cy="990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12"/>
          <p:cNvSpPr/>
          <p:nvPr/>
        </p:nvSpPr>
        <p:spPr>
          <a:xfrm>
            <a:off x="8101098" y="872351"/>
            <a:ext cx="10186902" cy="423179"/>
          </a:xfrm>
          <a:custGeom>
            <a:avLst/>
            <a:gdLst/>
            <a:ahLst/>
            <a:cxnLst/>
            <a:rect l="l" t="t" r="r" b="b"/>
            <a:pathLst>
              <a:path w="2792845" h="106931" extrusionOk="0">
                <a:moveTo>
                  <a:pt x="0" y="0"/>
                </a:moveTo>
                <a:lnTo>
                  <a:pt x="2792845" y="0"/>
                </a:lnTo>
                <a:lnTo>
                  <a:pt x="2792845" y="106931"/>
                </a:lnTo>
                <a:lnTo>
                  <a:pt x="0" y="106931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" name="Google Shape;256;p12"/>
          <p:cNvSpPr txBox="1"/>
          <p:nvPr/>
        </p:nvSpPr>
        <p:spPr>
          <a:xfrm>
            <a:off x="8767149" y="-15499"/>
            <a:ext cx="8854800" cy="188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Resulting Graph</a:t>
            </a:r>
            <a:endParaRPr dirty="0"/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43555F26-856C-285E-580E-0FA4AD49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17"/>
          <a:stretch/>
        </p:blipFill>
        <p:spPr>
          <a:xfrm>
            <a:off x="1728492" y="2528456"/>
            <a:ext cx="14240096" cy="7347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8CF2C-4B43-6C96-7BEE-96056E16AC1D}"/>
              </a:ext>
            </a:extLst>
          </p:cNvPr>
          <p:cNvSpPr txBox="1"/>
          <p:nvPr/>
        </p:nvSpPr>
        <p:spPr>
          <a:xfrm>
            <a:off x="4572000" y="1835476"/>
            <a:ext cx="9144000" cy="622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Reactionary Force vs Displacement Graph</a:t>
            </a:r>
            <a:endParaRPr lang="en-US" sz="24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6"/>
          <p:cNvSpPr txBox="1"/>
          <p:nvPr/>
        </p:nvSpPr>
        <p:spPr>
          <a:xfrm>
            <a:off x="-265542" y="4423521"/>
            <a:ext cx="9409542" cy="205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5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Thank you for your time!</a:t>
            </a:r>
          </a:p>
          <a:p>
            <a:pPr marL="0" marR="0" lvl="1" indent="0" algn="ctr" rtl="0">
              <a:lnSpc>
                <a:spcPct val="16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5" dirty="0">
                <a:latin typeface="Blinker"/>
                <a:sym typeface="Blinker"/>
              </a:rPr>
              <a:t>Contact the following Email with any questions:</a:t>
            </a:r>
          </a:p>
          <a:p>
            <a:pPr marL="0" marR="0" lvl="1" indent="0" algn="ctr" rtl="0">
              <a:lnSpc>
                <a:spcPct val="16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5" dirty="0" err="1">
                <a:latin typeface="Blinker"/>
                <a:sym typeface="Blinker"/>
              </a:rPr>
              <a:t>AlecPerkins@UCSB.edu</a:t>
            </a:r>
            <a:endParaRPr dirty="0"/>
          </a:p>
        </p:txBody>
      </p:sp>
      <p:sp>
        <p:nvSpPr>
          <p:cNvPr id="737" name="Google Shape;737;p26"/>
          <p:cNvSpPr/>
          <p:nvPr/>
        </p:nvSpPr>
        <p:spPr>
          <a:xfrm>
            <a:off x="-16042" y="865466"/>
            <a:ext cx="6284594" cy="423179"/>
          </a:xfrm>
          <a:custGeom>
            <a:avLst/>
            <a:gdLst/>
            <a:ahLst/>
            <a:cxnLst/>
            <a:rect l="l" t="t" r="r" b="b"/>
            <a:pathLst>
              <a:path w="1807216" h="106931" extrusionOk="0">
                <a:moveTo>
                  <a:pt x="0" y="0"/>
                </a:moveTo>
                <a:lnTo>
                  <a:pt x="1807216" y="0"/>
                </a:lnTo>
                <a:lnTo>
                  <a:pt x="1807216" y="106931"/>
                </a:lnTo>
                <a:lnTo>
                  <a:pt x="0" y="106931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8" name="Google Shape;738;p26"/>
          <p:cNvSpPr txBox="1"/>
          <p:nvPr/>
        </p:nvSpPr>
        <p:spPr>
          <a:xfrm>
            <a:off x="1002443" y="64168"/>
            <a:ext cx="38241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Credits</a:t>
            </a:r>
            <a:endParaRPr dirty="0"/>
          </a:p>
        </p:txBody>
      </p:sp>
      <p:pic>
        <p:nvPicPr>
          <p:cNvPr id="2" name="SCBCC-1x2-1-Compression-Displacement-20mm-No-Rotation.mp4">
            <a:hlinkClick r:id="" action="ppaction://media"/>
            <a:extLst>
              <a:ext uri="{FF2B5EF4-FFF2-40B4-BE49-F238E27FC236}">
                <a16:creationId xmlns:a16="http://schemas.microsoft.com/office/drawing/2014/main" id="{754AC65F-78BF-06AC-3864-CF29AE545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76" r="28686" b="2650"/>
          <a:stretch/>
        </p:blipFill>
        <p:spPr>
          <a:xfrm>
            <a:off x="8639142" y="1445795"/>
            <a:ext cx="9276031" cy="739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129598" y="915947"/>
            <a:ext cx="6699006" cy="696024"/>
            <a:chOff x="0" y="-47625"/>
            <a:chExt cx="1911435" cy="17589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1911435" cy="128272"/>
            </a:xfrm>
            <a:custGeom>
              <a:avLst/>
              <a:gdLst/>
              <a:ahLst/>
              <a:cxnLst/>
              <a:rect l="l" t="t" r="r" b="b"/>
              <a:pathLst>
                <a:path w="1911435" h="128272" extrusionOk="0">
                  <a:moveTo>
                    <a:pt x="0" y="0"/>
                  </a:moveTo>
                  <a:lnTo>
                    <a:pt x="1911435" y="0"/>
                  </a:lnTo>
                  <a:lnTo>
                    <a:pt x="1911435" y="128272"/>
                  </a:lnTo>
                  <a:lnTo>
                    <a:pt x="0" y="128272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Google Shape;157;p9"/>
            <p:cNvSpPr txBox="1"/>
            <p:nvPr/>
          </p:nvSpPr>
          <p:spPr>
            <a:xfrm>
              <a:off x="0" y="-47625"/>
              <a:ext cx="1911435" cy="175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595262" y="5051333"/>
            <a:ext cx="668306" cy="849132"/>
            <a:chOff x="0" y="-47625"/>
            <a:chExt cx="176015" cy="223640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Google Shape;160;p9"/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595262" y="2559253"/>
            <a:ext cx="668306" cy="849132"/>
            <a:chOff x="0" y="-47625"/>
            <a:chExt cx="176015" cy="223640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595262" y="7676963"/>
            <a:ext cx="668306" cy="849132"/>
            <a:chOff x="0" y="-47625"/>
            <a:chExt cx="176015" cy="223640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Google Shape;166;p9"/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9"/>
          <p:cNvSpPr txBox="1"/>
          <p:nvPr/>
        </p:nvSpPr>
        <p:spPr>
          <a:xfrm>
            <a:off x="503944" y="2456517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01</a:t>
            </a:r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503944" y="5008225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02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503944" y="7564547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03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2573745" y="2978982"/>
            <a:ext cx="4500824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dirty="0">
                <a:latin typeface="Blinker"/>
                <a:sym typeface="Blinker"/>
              </a:rPr>
              <a:t>Units and Material</a:t>
            </a:r>
            <a:endParaRPr dirty="0"/>
          </a:p>
        </p:txBody>
      </p:sp>
      <p:sp>
        <p:nvSpPr>
          <p:cNvPr id="171" name="Google Shape;171;p9"/>
          <p:cNvSpPr txBox="1"/>
          <p:nvPr/>
        </p:nvSpPr>
        <p:spPr>
          <a:xfrm>
            <a:off x="2573744" y="5530690"/>
            <a:ext cx="5736065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dirty="0">
                <a:latin typeface="Blinker"/>
                <a:sym typeface="Blinker"/>
              </a:rPr>
              <a:t>Parts and Assembly</a:t>
            </a:r>
            <a:endParaRPr lang="en-US" sz="4800" dirty="0"/>
          </a:p>
        </p:txBody>
      </p:sp>
      <p:sp>
        <p:nvSpPr>
          <p:cNvPr id="172" name="Google Shape;172;p9"/>
          <p:cNvSpPr txBox="1"/>
          <p:nvPr/>
        </p:nvSpPr>
        <p:spPr>
          <a:xfrm>
            <a:off x="2573745" y="8087012"/>
            <a:ext cx="5736066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Boundary Conditions</a:t>
            </a:r>
            <a:endParaRPr dirty="0"/>
          </a:p>
        </p:txBody>
      </p:sp>
      <p:sp>
        <p:nvSpPr>
          <p:cNvPr id="173" name="Google Shape;173;p9"/>
          <p:cNvSpPr txBox="1"/>
          <p:nvPr/>
        </p:nvSpPr>
        <p:spPr>
          <a:xfrm>
            <a:off x="123165" y="315130"/>
            <a:ext cx="66768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Contents</a:t>
            </a:r>
            <a:endParaRPr dirty="0"/>
          </a:p>
        </p:txBody>
      </p:sp>
      <p:grpSp>
        <p:nvGrpSpPr>
          <p:cNvPr id="2" name="Google Shape;158;p9">
            <a:extLst>
              <a:ext uri="{FF2B5EF4-FFF2-40B4-BE49-F238E27FC236}">
                <a16:creationId xmlns:a16="http://schemas.microsoft.com/office/drawing/2014/main" id="{3634F6CE-DC63-FB6A-996E-2D3D0DC7233C}"/>
              </a:ext>
            </a:extLst>
          </p:cNvPr>
          <p:cNvGrpSpPr/>
          <p:nvPr/>
        </p:nvGrpSpPr>
        <p:grpSpPr>
          <a:xfrm>
            <a:off x="10688252" y="5154069"/>
            <a:ext cx="668306" cy="849132"/>
            <a:chOff x="0" y="-47625"/>
            <a:chExt cx="176015" cy="223640"/>
          </a:xfrm>
        </p:grpSpPr>
        <p:sp>
          <p:nvSpPr>
            <p:cNvPr id="3" name="Google Shape;159;p9">
              <a:extLst>
                <a:ext uri="{FF2B5EF4-FFF2-40B4-BE49-F238E27FC236}">
                  <a16:creationId xmlns:a16="http://schemas.microsoft.com/office/drawing/2014/main" id="{924C560D-1FFC-DBEC-3D73-52BA3F1A9613}"/>
                </a:ext>
              </a:extLst>
            </p:cNvPr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60;p9">
              <a:extLst>
                <a:ext uri="{FF2B5EF4-FFF2-40B4-BE49-F238E27FC236}">
                  <a16:creationId xmlns:a16="http://schemas.microsoft.com/office/drawing/2014/main" id="{6B4FD6B3-086B-12BE-5DE9-36040197988F}"/>
                </a:ext>
              </a:extLst>
            </p:cNvPr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61;p9">
            <a:extLst>
              <a:ext uri="{FF2B5EF4-FFF2-40B4-BE49-F238E27FC236}">
                <a16:creationId xmlns:a16="http://schemas.microsoft.com/office/drawing/2014/main" id="{4526C5A6-16E9-9259-95F6-2EC3AB5D5922}"/>
              </a:ext>
            </a:extLst>
          </p:cNvPr>
          <p:cNvGrpSpPr/>
          <p:nvPr/>
        </p:nvGrpSpPr>
        <p:grpSpPr>
          <a:xfrm>
            <a:off x="10688252" y="2661989"/>
            <a:ext cx="668306" cy="849132"/>
            <a:chOff x="0" y="-47625"/>
            <a:chExt cx="176015" cy="223640"/>
          </a:xfrm>
        </p:grpSpPr>
        <p:sp>
          <p:nvSpPr>
            <p:cNvPr id="6" name="Google Shape;162;p9">
              <a:extLst>
                <a:ext uri="{FF2B5EF4-FFF2-40B4-BE49-F238E27FC236}">
                  <a16:creationId xmlns:a16="http://schemas.microsoft.com/office/drawing/2014/main" id="{A432C434-094A-2AD7-4C25-A575F64BB9D9}"/>
                </a:ext>
              </a:extLst>
            </p:cNvPr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Google Shape;163;p9">
              <a:extLst>
                <a:ext uri="{FF2B5EF4-FFF2-40B4-BE49-F238E27FC236}">
                  <a16:creationId xmlns:a16="http://schemas.microsoft.com/office/drawing/2014/main" id="{E0F52953-225F-08A2-0F29-4063BA16D35B}"/>
                </a:ext>
              </a:extLst>
            </p:cNvPr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64;p9">
            <a:extLst>
              <a:ext uri="{FF2B5EF4-FFF2-40B4-BE49-F238E27FC236}">
                <a16:creationId xmlns:a16="http://schemas.microsoft.com/office/drawing/2014/main" id="{080CBB27-A49B-EA6B-0DE4-F11E23A8AB30}"/>
              </a:ext>
            </a:extLst>
          </p:cNvPr>
          <p:cNvGrpSpPr/>
          <p:nvPr/>
        </p:nvGrpSpPr>
        <p:grpSpPr>
          <a:xfrm>
            <a:off x="10688252" y="7779699"/>
            <a:ext cx="668306" cy="849132"/>
            <a:chOff x="0" y="-47625"/>
            <a:chExt cx="176015" cy="223640"/>
          </a:xfrm>
        </p:grpSpPr>
        <p:sp>
          <p:nvSpPr>
            <p:cNvPr id="9" name="Google Shape;165;p9">
              <a:extLst>
                <a:ext uri="{FF2B5EF4-FFF2-40B4-BE49-F238E27FC236}">
                  <a16:creationId xmlns:a16="http://schemas.microsoft.com/office/drawing/2014/main" id="{D647AD8E-358A-43B9-8E2A-9E9EC23269DA}"/>
                </a:ext>
              </a:extLst>
            </p:cNvPr>
            <p:cNvSpPr/>
            <p:nvPr/>
          </p:nvSpPr>
          <p:spPr>
            <a:xfrm>
              <a:off x="0" y="0"/>
              <a:ext cx="176015" cy="176015"/>
            </a:xfrm>
            <a:custGeom>
              <a:avLst/>
              <a:gdLst/>
              <a:ahLst/>
              <a:cxnLst/>
              <a:rect l="l" t="t" r="r" b="b"/>
              <a:pathLst>
                <a:path w="176015" h="176015" extrusionOk="0">
                  <a:moveTo>
                    <a:pt x="0" y="0"/>
                  </a:moveTo>
                  <a:lnTo>
                    <a:pt x="176015" y="0"/>
                  </a:lnTo>
                  <a:lnTo>
                    <a:pt x="176015" y="176015"/>
                  </a:lnTo>
                  <a:lnTo>
                    <a:pt x="0" y="176015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Google Shape;166;p9">
              <a:extLst>
                <a:ext uri="{FF2B5EF4-FFF2-40B4-BE49-F238E27FC236}">
                  <a16:creationId xmlns:a16="http://schemas.microsoft.com/office/drawing/2014/main" id="{B61F25DA-FD10-6F2E-9F38-26D921B16077}"/>
                </a:ext>
              </a:extLst>
            </p:cNvPr>
            <p:cNvSpPr txBox="1"/>
            <p:nvPr/>
          </p:nvSpPr>
          <p:spPr>
            <a:xfrm>
              <a:off x="0" y="-47625"/>
              <a:ext cx="176015" cy="223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7;p9">
            <a:extLst>
              <a:ext uri="{FF2B5EF4-FFF2-40B4-BE49-F238E27FC236}">
                <a16:creationId xmlns:a16="http://schemas.microsoft.com/office/drawing/2014/main" id="{22CA2C35-7A4B-8D0D-221B-0ACCF564EBFD}"/>
              </a:ext>
            </a:extLst>
          </p:cNvPr>
          <p:cNvSpPr txBox="1"/>
          <p:nvPr/>
        </p:nvSpPr>
        <p:spPr>
          <a:xfrm>
            <a:off x="9596934" y="2559253"/>
            <a:ext cx="1701000" cy="17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04</a:t>
            </a:r>
            <a:endParaRPr dirty="0"/>
          </a:p>
        </p:txBody>
      </p:sp>
      <p:sp>
        <p:nvSpPr>
          <p:cNvPr id="12" name="Google Shape;168;p9">
            <a:extLst>
              <a:ext uri="{FF2B5EF4-FFF2-40B4-BE49-F238E27FC236}">
                <a16:creationId xmlns:a16="http://schemas.microsoft.com/office/drawing/2014/main" id="{DFBA8E99-E9EB-8578-4B80-ECB62C8B299D}"/>
              </a:ext>
            </a:extLst>
          </p:cNvPr>
          <p:cNvSpPr txBox="1"/>
          <p:nvPr/>
        </p:nvSpPr>
        <p:spPr>
          <a:xfrm>
            <a:off x="9596934" y="5110961"/>
            <a:ext cx="1701000" cy="17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05</a:t>
            </a:r>
            <a:endParaRPr dirty="0"/>
          </a:p>
        </p:txBody>
      </p:sp>
      <p:sp>
        <p:nvSpPr>
          <p:cNvPr id="13" name="Google Shape;169;p9">
            <a:extLst>
              <a:ext uri="{FF2B5EF4-FFF2-40B4-BE49-F238E27FC236}">
                <a16:creationId xmlns:a16="http://schemas.microsoft.com/office/drawing/2014/main" id="{58B731DC-184D-CF09-88C7-3E71881A5B7B}"/>
              </a:ext>
            </a:extLst>
          </p:cNvPr>
          <p:cNvSpPr txBox="1"/>
          <p:nvPr/>
        </p:nvSpPr>
        <p:spPr>
          <a:xfrm>
            <a:off x="9596934" y="7667283"/>
            <a:ext cx="1701000" cy="17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06</a:t>
            </a:r>
            <a:endParaRPr dirty="0"/>
          </a:p>
        </p:txBody>
      </p:sp>
      <p:sp>
        <p:nvSpPr>
          <p:cNvPr id="14" name="Google Shape;170;p9">
            <a:extLst>
              <a:ext uri="{FF2B5EF4-FFF2-40B4-BE49-F238E27FC236}">
                <a16:creationId xmlns:a16="http://schemas.microsoft.com/office/drawing/2014/main" id="{EBD1D7D9-F6F3-6C21-6483-D1386D0E55F3}"/>
              </a:ext>
            </a:extLst>
          </p:cNvPr>
          <p:cNvSpPr txBox="1"/>
          <p:nvPr/>
        </p:nvSpPr>
        <p:spPr>
          <a:xfrm>
            <a:off x="11666735" y="3081718"/>
            <a:ext cx="5893132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dirty="0">
                <a:latin typeface="Blinker"/>
                <a:sym typeface="Blinker"/>
              </a:rPr>
              <a:t>Step </a:t>
            </a:r>
            <a:r>
              <a:rPr lang="en-US" sz="4517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and Tracked Data</a:t>
            </a:r>
            <a:endParaRPr dirty="0"/>
          </a:p>
        </p:txBody>
      </p:sp>
      <p:sp>
        <p:nvSpPr>
          <p:cNvPr id="15" name="Google Shape;171;p9">
            <a:extLst>
              <a:ext uri="{FF2B5EF4-FFF2-40B4-BE49-F238E27FC236}">
                <a16:creationId xmlns:a16="http://schemas.microsoft.com/office/drawing/2014/main" id="{05C0574D-14E2-8738-8B90-F2AC54AE1968}"/>
              </a:ext>
            </a:extLst>
          </p:cNvPr>
          <p:cNvSpPr txBox="1"/>
          <p:nvPr/>
        </p:nvSpPr>
        <p:spPr>
          <a:xfrm>
            <a:off x="11666734" y="5633426"/>
            <a:ext cx="5893133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Mesh and Job</a:t>
            </a:r>
            <a:endParaRPr lang="en-US" sz="4800" dirty="0"/>
          </a:p>
        </p:txBody>
      </p:sp>
      <p:sp>
        <p:nvSpPr>
          <p:cNvPr id="16" name="Google Shape;172;p9">
            <a:extLst>
              <a:ext uri="{FF2B5EF4-FFF2-40B4-BE49-F238E27FC236}">
                <a16:creationId xmlns:a16="http://schemas.microsoft.com/office/drawing/2014/main" id="{26686C20-B5E8-7DC4-F3B9-906B8790594F}"/>
              </a:ext>
            </a:extLst>
          </p:cNvPr>
          <p:cNvSpPr txBox="1"/>
          <p:nvPr/>
        </p:nvSpPr>
        <p:spPr>
          <a:xfrm>
            <a:off x="11666734" y="8189748"/>
            <a:ext cx="5893133" cy="97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7" b="0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  <p:bldP spid="171" grpId="0"/>
      <p:bldP spid="172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0" y="1129683"/>
            <a:ext cx="11606916" cy="423179"/>
          </a:xfrm>
          <a:custGeom>
            <a:avLst/>
            <a:gdLst/>
            <a:ahLst/>
            <a:cxnLst/>
            <a:rect l="l" t="t" r="r" b="b"/>
            <a:pathLst>
              <a:path w="3151912" h="106931" extrusionOk="0">
                <a:moveTo>
                  <a:pt x="0" y="0"/>
                </a:moveTo>
                <a:lnTo>
                  <a:pt x="3151912" y="0"/>
                </a:lnTo>
                <a:lnTo>
                  <a:pt x="3151912" y="106931"/>
                </a:lnTo>
                <a:lnTo>
                  <a:pt x="0" y="106931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9" name="Google Shape;179;p10"/>
          <p:cNvSpPr txBox="1"/>
          <p:nvPr/>
        </p:nvSpPr>
        <p:spPr>
          <a:xfrm>
            <a:off x="588410" y="255966"/>
            <a:ext cx="9990600" cy="188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b="0" i="0" u="none" strike="noStrike" cap="none" dirty="0">
                <a:solidFill>
                  <a:srgbClr val="000000"/>
                </a:solidFill>
                <a:latin typeface="Alef"/>
                <a:ea typeface="Alef"/>
                <a:cs typeface="Alef"/>
                <a:sym typeface="Alef"/>
              </a:rPr>
              <a:t>Units and Material</a:t>
            </a:r>
            <a:endParaRPr dirty="0"/>
          </a:p>
        </p:txBody>
      </p:sp>
      <p:grpSp>
        <p:nvGrpSpPr>
          <p:cNvPr id="180" name="Google Shape;180;p10"/>
          <p:cNvGrpSpPr/>
          <p:nvPr/>
        </p:nvGrpSpPr>
        <p:grpSpPr>
          <a:xfrm>
            <a:off x="923549" y="3668479"/>
            <a:ext cx="4642637" cy="1317253"/>
            <a:chOff x="0" y="-47625"/>
            <a:chExt cx="1222752" cy="346931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/>
        </p:nvSpPr>
        <p:spPr>
          <a:xfrm>
            <a:off x="1379312" y="4114493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dirty="0">
                <a:latin typeface="Blinker"/>
                <a:sym typeface="Blinker"/>
              </a:rPr>
              <a:t>Intended Units</a:t>
            </a:r>
            <a:endParaRPr dirty="0"/>
          </a:p>
        </p:txBody>
      </p:sp>
      <p:sp>
        <p:nvSpPr>
          <p:cNvPr id="184" name="Google Shape;184;p10"/>
          <p:cNvSpPr txBox="1"/>
          <p:nvPr/>
        </p:nvSpPr>
        <p:spPr>
          <a:xfrm>
            <a:off x="8917894" y="3849305"/>
            <a:ext cx="669228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Units Used: 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  <a:latin typeface="TimesNewRomanPSMT"/>
              </a:rPr>
              <a:t>Mass: kg</a:t>
            </a:r>
            <a:br>
              <a:rPr lang="en-US" sz="2000" dirty="0">
                <a:effectLst/>
                <a:latin typeface="TimesNewRomanPSMT"/>
              </a:rPr>
            </a:br>
            <a:r>
              <a:rPr lang="en-US" sz="2000" dirty="0">
                <a:effectLst/>
                <a:latin typeface="TimesNewRomanPSMT"/>
              </a:rPr>
              <a:t>Length: Millimeters Stress: MPa - Newton*m-2 Force: Newtons</a:t>
            </a:r>
            <a:br>
              <a:rPr lang="en-US" sz="2000" dirty="0">
                <a:effectLst/>
                <a:latin typeface="TimesNewRomanPSMT"/>
              </a:rPr>
            </a:br>
            <a:r>
              <a:rPr lang="en-US" sz="2000" dirty="0">
                <a:effectLst/>
                <a:latin typeface="TimesNewRomanPSMT"/>
              </a:rPr>
              <a:t>Time: Seconds </a:t>
            </a:r>
            <a:endParaRPr lang="en-US" sz="2000" dirty="0">
              <a:effectLst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185" name="Google Shape;185;p10"/>
          <p:cNvCxnSpPr/>
          <p:nvPr/>
        </p:nvCxnSpPr>
        <p:spPr>
          <a:xfrm>
            <a:off x="7692035" y="2630105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EBD24C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92" name="Google Shape;192;p10"/>
          <p:cNvGrpSpPr/>
          <p:nvPr/>
        </p:nvGrpSpPr>
        <p:grpSpPr>
          <a:xfrm>
            <a:off x="923549" y="7217354"/>
            <a:ext cx="4642637" cy="1317253"/>
            <a:chOff x="0" y="-47625"/>
            <a:chExt cx="1222752" cy="346931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 txBox="1"/>
          <p:nvPr/>
        </p:nvSpPr>
        <p:spPr>
          <a:xfrm>
            <a:off x="1379312" y="7687181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5029"/>
              </a:lnSpc>
            </a:pPr>
            <a:r>
              <a:rPr lang="en-US" sz="21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Material </a:t>
            </a:r>
            <a:r>
              <a:rPr lang="en-US" sz="2199" b="1" dirty="0">
                <a:latin typeface="Blinker"/>
                <a:sym typeface="Blinker"/>
              </a:rPr>
              <a:t>- </a:t>
            </a:r>
            <a:r>
              <a:rPr lang="en-US" sz="2199" b="1" dirty="0">
                <a:latin typeface="Blinker"/>
              </a:rPr>
              <a:t>Titanium Ti-6Al-4V</a:t>
            </a:r>
          </a:p>
        </p:txBody>
      </p:sp>
      <p:cxnSp>
        <p:nvCxnSpPr>
          <p:cNvPr id="197" name="Google Shape;197;p10"/>
          <p:cNvCxnSpPr/>
          <p:nvPr/>
        </p:nvCxnSpPr>
        <p:spPr>
          <a:xfrm>
            <a:off x="7692035" y="6570041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6DCEB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" name="Google Shape;184;p10">
            <a:extLst>
              <a:ext uri="{FF2B5EF4-FFF2-40B4-BE49-F238E27FC236}">
                <a16:creationId xmlns:a16="http://schemas.microsoft.com/office/drawing/2014/main" id="{81D60FA7-7358-6ED3-5E1B-8630924C08EE}"/>
              </a:ext>
            </a:extLst>
          </p:cNvPr>
          <p:cNvSpPr txBox="1"/>
          <p:nvPr/>
        </p:nvSpPr>
        <p:spPr>
          <a:xfrm>
            <a:off x="8917894" y="7168386"/>
            <a:ext cx="669228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Material Property: 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  <a:latin typeface="TimesNewRomanPSMT"/>
              </a:rPr>
              <a:t>Titanium Ti-6Al-4V (Grade 5), Annealed: </a:t>
            </a:r>
            <a:endParaRPr lang="en-US" sz="2000" dirty="0">
              <a:effectLst/>
            </a:endParaRPr>
          </a:p>
          <a:p>
            <a:r>
              <a:rPr lang="en-US" sz="2000" b="1" dirty="0">
                <a:effectLst/>
                <a:latin typeface="TimesNewRomanPS"/>
              </a:rPr>
              <a:t>Data Used: 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  <a:latin typeface="TimesNewRomanPSMT"/>
              </a:rPr>
              <a:t>Density: 4.43e-6 kg*mm-3</a:t>
            </a:r>
            <a:br>
              <a:rPr lang="en-US" sz="2000" dirty="0">
                <a:effectLst/>
                <a:latin typeface="TimesNewRomanPSMT"/>
              </a:rPr>
            </a:br>
            <a:r>
              <a:rPr lang="en-US" sz="2000" dirty="0">
                <a:effectLst/>
                <a:latin typeface="TimesNewRomanPSMT"/>
              </a:rPr>
              <a:t>Elastic: Youngs = 113.8e3 MPa, 0.342</a:t>
            </a:r>
            <a:br>
              <a:rPr lang="en-US" sz="2000" dirty="0">
                <a:effectLst/>
                <a:latin typeface="TimesNewRomanPSMT"/>
              </a:rPr>
            </a:br>
            <a:r>
              <a:rPr lang="en-US" sz="2000" dirty="0">
                <a:effectLst/>
                <a:latin typeface="TimesNewRomanPSMT"/>
              </a:rPr>
              <a:t>Plastic: Yield = 880 MPa, Plastic Strain = 0, Ultimate = 950 MPa, Ultimate Strain = 0.14 </a:t>
            </a:r>
            <a:endParaRPr 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9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86;p10">
            <a:extLst>
              <a:ext uri="{FF2B5EF4-FFF2-40B4-BE49-F238E27FC236}">
                <a16:creationId xmlns:a16="http://schemas.microsoft.com/office/drawing/2014/main" id="{B7D1ED00-CF8D-B5E4-F473-9D86D515F2A6}"/>
              </a:ext>
            </a:extLst>
          </p:cNvPr>
          <p:cNvGrpSpPr/>
          <p:nvPr/>
        </p:nvGrpSpPr>
        <p:grpSpPr>
          <a:xfrm>
            <a:off x="6681084" y="1009982"/>
            <a:ext cx="11606916" cy="496267"/>
            <a:chOff x="0" y="-47625"/>
            <a:chExt cx="1222752" cy="346931"/>
          </a:xfrm>
        </p:grpSpPr>
        <p:sp>
          <p:nvSpPr>
            <p:cNvPr id="16" name="Google Shape;187;p10">
              <a:extLst>
                <a:ext uri="{FF2B5EF4-FFF2-40B4-BE49-F238E27FC236}">
                  <a16:creationId xmlns:a16="http://schemas.microsoft.com/office/drawing/2014/main" id="{4C5786F9-2F52-6945-863B-EB202BB345FC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Google Shape;188;p10">
              <a:extLst>
                <a:ext uri="{FF2B5EF4-FFF2-40B4-BE49-F238E27FC236}">
                  <a16:creationId xmlns:a16="http://schemas.microsoft.com/office/drawing/2014/main" id="{10180D5F-2719-9821-044C-800D6D97E9BF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98;p10">
            <a:extLst>
              <a:ext uri="{FF2B5EF4-FFF2-40B4-BE49-F238E27FC236}">
                <a16:creationId xmlns:a16="http://schemas.microsoft.com/office/drawing/2014/main" id="{09C52C45-AAA3-D993-5134-4CBF667DF474}"/>
              </a:ext>
            </a:extLst>
          </p:cNvPr>
          <p:cNvGrpSpPr/>
          <p:nvPr/>
        </p:nvGrpSpPr>
        <p:grpSpPr>
          <a:xfrm>
            <a:off x="923542" y="7199868"/>
            <a:ext cx="4642637" cy="1317253"/>
            <a:chOff x="0" y="-47625"/>
            <a:chExt cx="1222752" cy="346931"/>
          </a:xfrm>
        </p:grpSpPr>
        <p:sp>
          <p:nvSpPr>
            <p:cNvPr id="10" name="Google Shape;199;p10">
              <a:extLst>
                <a:ext uri="{FF2B5EF4-FFF2-40B4-BE49-F238E27FC236}">
                  <a16:creationId xmlns:a16="http://schemas.microsoft.com/office/drawing/2014/main" id="{94BC04BE-5075-8976-C40D-402E63F74DA8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200;p10">
              <a:extLst>
                <a:ext uri="{FF2B5EF4-FFF2-40B4-BE49-F238E27FC236}">
                  <a16:creationId xmlns:a16="http://schemas.microsoft.com/office/drawing/2014/main" id="{D010BAEA-C35E-5094-D739-B708DFA19050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86;p10">
            <a:extLst>
              <a:ext uri="{FF2B5EF4-FFF2-40B4-BE49-F238E27FC236}">
                <a16:creationId xmlns:a16="http://schemas.microsoft.com/office/drawing/2014/main" id="{58F6CECA-3289-78C5-7A99-97E2E0EB7483}"/>
              </a:ext>
            </a:extLst>
          </p:cNvPr>
          <p:cNvGrpSpPr/>
          <p:nvPr/>
        </p:nvGrpSpPr>
        <p:grpSpPr>
          <a:xfrm>
            <a:off x="923543" y="3710375"/>
            <a:ext cx="4642637" cy="1317253"/>
            <a:chOff x="0" y="-47625"/>
            <a:chExt cx="1222752" cy="346931"/>
          </a:xfrm>
        </p:grpSpPr>
        <p:sp>
          <p:nvSpPr>
            <p:cNvPr id="4" name="Google Shape;187;p10">
              <a:extLst>
                <a:ext uri="{FF2B5EF4-FFF2-40B4-BE49-F238E27FC236}">
                  <a16:creationId xmlns:a16="http://schemas.microsoft.com/office/drawing/2014/main" id="{2F3788E6-FCDA-B3C6-FC24-B78EC1D1C5E9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88;p10">
              <a:extLst>
                <a:ext uri="{FF2B5EF4-FFF2-40B4-BE49-F238E27FC236}">
                  <a16:creationId xmlns:a16="http://schemas.microsoft.com/office/drawing/2014/main" id="{0A368826-1026-E164-2E9C-7B84C0A5D261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0"/>
          <p:cNvSpPr txBox="1"/>
          <p:nvPr/>
        </p:nvSpPr>
        <p:spPr>
          <a:xfrm>
            <a:off x="7209715" y="188441"/>
            <a:ext cx="1054965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Blinker"/>
                <a:sym typeface="Blinker"/>
              </a:rPr>
              <a:t>Parts and Assembly</a:t>
            </a:r>
            <a:endParaRPr lang="en-US" sz="8800" dirty="0"/>
          </a:p>
        </p:txBody>
      </p:sp>
      <p:sp>
        <p:nvSpPr>
          <p:cNvPr id="183" name="Google Shape;183;p10"/>
          <p:cNvSpPr txBox="1"/>
          <p:nvPr/>
        </p:nvSpPr>
        <p:spPr>
          <a:xfrm>
            <a:off x="1379312" y="4114493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dirty="0">
                <a:latin typeface="Blinker"/>
                <a:sym typeface="Blinker"/>
              </a:rPr>
              <a:t>Part Descriptions</a:t>
            </a:r>
            <a:endParaRPr dirty="0"/>
          </a:p>
        </p:txBody>
      </p:sp>
      <p:sp>
        <p:nvSpPr>
          <p:cNvPr id="184" name="Google Shape;184;p10"/>
          <p:cNvSpPr txBox="1"/>
          <p:nvPr/>
        </p:nvSpPr>
        <p:spPr>
          <a:xfrm>
            <a:off x="10393768" y="6801421"/>
            <a:ext cx="588896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Assembly Instructions:</a:t>
            </a:r>
            <a:endParaRPr lang="en-US" sz="2000" dirty="0">
              <a:effectLst/>
              <a:latin typeface="TimesNewRomanP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  </a:t>
            </a:r>
            <a:r>
              <a:rPr lang="en-US" sz="2000" dirty="0">
                <a:effectLst/>
                <a:latin typeface="TimesNewRomanPS"/>
              </a:rPr>
              <a:t>Linear Pattern horizontal and vertical struts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  Rotate Diagonal Strut about the vertical axis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  Translate Sphere Part to one corner coincident with a horizontal strut end center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  Linear Pattern Sphere Part to all corners of unit cell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  Merge all Instances into one SCBCC Unit Cell Part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  Linear Pattern and Merge the new SCBCC Unit Cell into a </a:t>
            </a:r>
            <a:r>
              <a:rPr lang="en-US" sz="2000" dirty="0">
                <a:latin typeface="TimesNewRomanPSMT"/>
              </a:rPr>
              <a:t>1x2x1 Column Part</a:t>
            </a:r>
            <a:endParaRPr lang="en-US" sz="2000" dirty="0">
              <a:effectLst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1379312" y="7627993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SCBCC 1 x 2 Column Assembly</a:t>
            </a:r>
            <a:endParaRPr dirty="0"/>
          </a:p>
        </p:txBody>
      </p:sp>
      <p:cxnSp>
        <p:nvCxnSpPr>
          <p:cNvPr id="8" name="Google Shape;191;p10">
            <a:extLst>
              <a:ext uri="{FF2B5EF4-FFF2-40B4-BE49-F238E27FC236}">
                <a16:creationId xmlns:a16="http://schemas.microsoft.com/office/drawing/2014/main" id="{CEA84C3D-4CC6-F6CB-FA10-CAD7C88C6943}"/>
              </a:ext>
            </a:extLst>
          </p:cNvPr>
          <p:cNvCxnSpPr/>
          <p:nvPr/>
        </p:nvCxnSpPr>
        <p:spPr>
          <a:xfrm>
            <a:off x="7692035" y="2620703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4" name="Google Shape;203;p10">
            <a:extLst>
              <a:ext uri="{FF2B5EF4-FFF2-40B4-BE49-F238E27FC236}">
                <a16:creationId xmlns:a16="http://schemas.microsoft.com/office/drawing/2014/main" id="{B7CCB085-937F-B560-9A30-3EDA0F77F891}"/>
              </a:ext>
            </a:extLst>
          </p:cNvPr>
          <p:cNvCxnSpPr/>
          <p:nvPr/>
        </p:nvCxnSpPr>
        <p:spPr>
          <a:xfrm>
            <a:off x="7692035" y="6032562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5A8CBF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FE7F793-2D64-9603-8225-43AECF3D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715" y="6469580"/>
            <a:ext cx="2578631" cy="3628979"/>
          </a:xfrm>
          <a:prstGeom prst="rect">
            <a:avLst/>
          </a:prstGeom>
        </p:spPr>
      </p:pic>
      <p:sp>
        <p:nvSpPr>
          <p:cNvPr id="22" name="Google Shape;184;p10">
            <a:extLst>
              <a:ext uri="{FF2B5EF4-FFF2-40B4-BE49-F238E27FC236}">
                <a16:creationId xmlns:a16="http://schemas.microsoft.com/office/drawing/2014/main" id="{45336477-F118-4712-8C63-01A9D3B7C3DB}"/>
              </a:ext>
            </a:extLst>
          </p:cNvPr>
          <p:cNvSpPr txBox="1"/>
          <p:nvPr/>
        </p:nvSpPr>
        <p:spPr>
          <a:xfrm>
            <a:off x="9070294" y="3294980"/>
            <a:ext cx="669228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Simple Cubic Body Centered Cubic, Unit Cell: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  <a:latin typeface="TimesNewRomanPS"/>
              </a:rPr>
              <a:t>Strut Part Dimension</a:t>
            </a:r>
            <a:r>
              <a:rPr lang="en-US" sz="2000" dirty="0"/>
              <a:t> </a:t>
            </a:r>
            <a:r>
              <a:rPr lang="en-US" sz="2000" dirty="0">
                <a:effectLst/>
                <a:latin typeface="TimesNewRomanPSMT"/>
              </a:rPr>
              <a:t>Lengths: 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  Horizontal Strut Lengths: 100mm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  Total </a:t>
            </a:r>
            <a:r>
              <a:rPr lang="en-US" sz="2000" dirty="0">
                <a:effectLst/>
                <a:latin typeface="TimesNewRomanPSMT"/>
              </a:rPr>
              <a:t>Diagonal Strut Length: 173.21mm 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  Strut Radius: 10mm </a:t>
            </a:r>
          </a:p>
          <a:p>
            <a:r>
              <a:rPr lang="en-US" sz="2000" dirty="0">
                <a:latin typeface="TimesNewRomanPSMT"/>
              </a:rPr>
              <a:t>Rounded Corner Part: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  Sphere Diameter: 10mm</a:t>
            </a:r>
          </a:p>
          <a:p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20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95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92;p10">
            <a:extLst>
              <a:ext uri="{FF2B5EF4-FFF2-40B4-BE49-F238E27FC236}">
                <a16:creationId xmlns:a16="http://schemas.microsoft.com/office/drawing/2014/main" id="{E93FF708-AA71-C34C-A618-0CD38DB43843}"/>
              </a:ext>
            </a:extLst>
          </p:cNvPr>
          <p:cNvGrpSpPr/>
          <p:nvPr/>
        </p:nvGrpSpPr>
        <p:grpSpPr>
          <a:xfrm>
            <a:off x="0" y="1010889"/>
            <a:ext cx="11606916" cy="522098"/>
            <a:chOff x="0" y="-47625"/>
            <a:chExt cx="1222752" cy="346931"/>
          </a:xfrm>
        </p:grpSpPr>
        <p:sp>
          <p:nvSpPr>
            <p:cNvPr id="4" name="Google Shape;193;p10">
              <a:extLst>
                <a:ext uri="{FF2B5EF4-FFF2-40B4-BE49-F238E27FC236}">
                  <a16:creationId xmlns:a16="http://schemas.microsoft.com/office/drawing/2014/main" id="{4F7B7297-0C08-A3A2-85B7-576EBABDDC76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94;p10">
              <a:extLst>
                <a:ext uri="{FF2B5EF4-FFF2-40B4-BE49-F238E27FC236}">
                  <a16:creationId xmlns:a16="http://schemas.microsoft.com/office/drawing/2014/main" id="{C81A0E28-88DD-35F4-F5CA-DA5A368081F6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0"/>
          <p:cNvGrpSpPr/>
          <p:nvPr/>
        </p:nvGrpSpPr>
        <p:grpSpPr>
          <a:xfrm>
            <a:off x="923541" y="3665886"/>
            <a:ext cx="4642637" cy="1317253"/>
            <a:chOff x="0" y="-47625"/>
            <a:chExt cx="1222752" cy="346931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0"/>
          <p:cNvSpPr txBox="1"/>
          <p:nvPr/>
        </p:nvSpPr>
        <p:spPr>
          <a:xfrm>
            <a:off x="757305" y="207176"/>
            <a:ext cx="10849611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Blinker"/>
                <a:sym typeface="Blinker"/>
              </a:rPr>
              <a:t>Boundary Conditions</a:t>
            </a:r>
            <a:endParaRPr lang="en-US" sz="8800" dirty="0">
              <a:latin typeface="Blinker"/>
            </a:endParaRPr>
          </a:p>
        </p:txBody>
      </p:sp>
      <p:grpSp>
        <p:nvGrpSpPr>
          <p:cNvPr id="180" name="Google Shape;180;p10"/>
          <p:cNvGrpSpPr/>
          <p:nvPr/>
        </p:nvGrpSpPr>
        <p:grpSpPr>
          <a:xfrm>
            <a:off x="923540" y="7307765"/>
            <a:ext cx="4642637" cy="1317253"/>
            <a:chOff x="0" y="-47625"/>
            <a:chExt cx="1222752" cy="346931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/>
        </p:nvSpPr>
        <p:spPr>
          <a:xfrm>
            <a:off x="1255482" y="4087490"/>
            <a:ext cx="3978751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dirty="0">
                <a:latin typeface="Blinker"/>
                <a:sym typeface="Blinker"/>
              </a:rPr>
              <a:t>BCs and Reference Points</a:t>
            </a:r>
            <a:endParaRPr lang="en-US" dirty="0"/>
          </a:p>
        </p:txBody>
      </p:sp>
      <p:sp>
        <p:nvSpPr>
          <p:cNvPr id="184" name="Google Shape;184;p10"/>
          <p:cNvSpPr txBox="1"/>
          <p:nvPr/>
        </p:nvSpPr>
        <p:spPr>
          <a:xfrm>
            <a:off x="7828223" y="3556831"/>
            <a:ext cx="900781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Boundary Conditions: 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Displacement applied to top center RP with B.C. for top surface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Top Center RP at (50, 200, 50) 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Fixed Base in all translational and rotational directions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Fixed Top in directions U1, U2</a:t>
            </a:r>
          </a:p>
        </p:txBody>
      </p:sp>
      <p:cxnSp>
        <p:nvCxnSpPr>
          <p:cNvPr id="185" name="Google Shape;185;p10"/>
          <p:cNvCxnSpPr/>
          <p:nvPr/>
        </p:nvCxnSpPr>
        <p:spPr>
          <a:xfrm>
            <a:off x="7692035" y="6251037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EBD24C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5" name="Google Shape;195;p10"/>
          <p:cNvSpPr txBox="1"/>
          <p:nvPr/>
        </p:nvSpPr>
        <p:spPr>
          <a:xfrm>
            <a:off x="1379312" y="7737868"/>
            <a:ext cx="3731100" cy="111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5029"/>
              </a:lnSpc>
            </a:pPr>
            <a:r>
              <a:rPr lang="en-US" sz="2199" b="1" dirty="0">
                <a:latin typeface="Blinker"/>
              </a:rPr>
              <a:t>Constraints </a:t>
            </a:r>
          </a:p>
          <a:p>
            <a:pPr algn="ctr">
              <a:lnSpc>
                <a:spcPct val="165029"/>
              </a:lnSpc>
            </a:pPr>
            <a:endParaRPr lang="en-US" sz="2199" b="1" dirty="0">
              <a:latin typeface="Blinker"/>
            </a:endParaRPr>
          </a:p>
        </p:txBody>
      </p:sp>
      <p:cxnSp>
        <p:nvCxnSpPr>
          <p:cNvPr id="197" name="Google Shape;197;p10"/>
          <p:cNvCxnSpPr/>
          <p:nvPr/>
        </p:nvCxnSpPr>
        <p:spPr>
          <a:xfrm>
            <a:off x="7692035" y="2543473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6DCEB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" name="Google Shape;184;p10">
            <a:extLst>
              <a:ext uri="{FF2B5EF4-FFF2-40B4-BE49-F238E27FC236}">
                <a16:creationId xmlns:a16="http://schemas.microsoft.com/office/drawing/2014/main" id="{81D60FA7-7358-6ED3-5E1B-8630924C08EE}"/>
              </a:ext>
            </a:extLst>
          </p:cNvPr>
          <p:cNvSpPr txBox="1"/>
          <p:nvPr/>
        </p:nvSpPr>
        <p:spPr>
          <a:xfrm>
            <a:off x="7828223" y="7287362"/>
            <a:ext cx="8278934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Displacement Constraint: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Apply displacement to Top Center RP and Rigid Body Tie Constraint to the top surface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Ensure the BC applied allow the top surface of the column to move rigidly with the Top Center RP compression displacement</a:t>
            </a:r>
          </a:p>
        </p:txBody>
      </p:sp>
    </p:spTree>
    <p:extLst>
      <p:ext uri="{BB962C8B-B14F-4D97-AF65-F5344CB8AC3E}">
        <p14:creationId xmlns:p14="http://schemas.microsoft.com/office/powerpoint/2010/main" val="28534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9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8;p10">
            <a:extLst>
              <a:ext uri="{FF2B5EF4-FFF2-40B4-BE49-F238E27FC236}">
                <a16:creationId xmlns:a16="http://schemas.microsoft.com/office/drawing/2014/main" id="{5523FABC-CAE3-0EC3-9FB3-0B15C3091F13}"/>
              </a:ext>
            </a:extLst>
          </p:cNvPr>
          <p:cNvGrpSpPr/>
          <p:nvPr/>
        </p:nvGrpSpPr>
        <p:grpSpPr>
          <a:xfrm>
            <a:off x="6697126" y="984512"/>
            <a:ext cx="11606916" cy="496266"/>
            <a:chOff x="0" y="-47625"/>
            <a:chExt cx="1222752" cy="346931"/>
          </a:xfrm>
        </p:grpSpPr>
        <p:sp>
          <p:nvSpPr>
            <p:cNvPr id="6" name="Google Shape;199;p10">
              <a:extLst>
                <a:ext uri="{FF2B5EF4-FFF2-40B4-BE49-F238E27FC236}">
                  <a16:creationId xmlns:a16="http://schemas.microsoft.com/office/drawing/2014/main" id="{65DC810C-704D-8816-587A-337B6844272E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Google Shape;200;p10">
              <a:extLst>
                <a:ext uri="{FF2B5EF4-FFF2-40B4-BE49-F238E27FC236}">
                  <a16:creationId xmlns:a16="http://schemas.microsoft.com/office/drawing/2014/main" id="{C1E9CD0E-49FF-03FF-0A46-98418DE7DA81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98;p10">
            <a:extLst>
              <a:ext uri="{FF2B5EF4-FFF2-40B4-BE49-F238E27FC236}">
                <a16:creationId xmlns:a16="http://schemas.microsoft.com/office/drawing/2014/main" id="{09C52C45-AAA3-D993-5134-4CBF667DF474}"/>
              </a:ext>
            </a:extLst>
          </p:cNvPr>
          <p:cNvGrpSpPr/>
          <p:nvPr/>
        </p:nvGrpSpPr>
        <p:grpSpPr>
          <a:xfrm>
            <a:off x="923543" y="3512303"/>
            <a:ext cx="4642637" cy="1317253"/>
            <a:chOff x="0" y="-47625"/>
            <a:chExt cx="1222752" cy="346931"/>
          </a:xfrm>
        </p:grpSpPr>
        <p:sp>
          <p:nvSpPr>
            <p:cNvPr id="10" name="Google Shape;199;p10">
              <a:extLst>
                <a:ext uri="{FF2B5EF4-FFF2-40B4-BE49-F238E27FC236}">
                  <a16:creationId xmlns:a16="http://schemas.microsoft.com/office/drawing/2014/main" id="{94BC04BE-5075-8976-C40D-402E63F74DA8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5A8C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200;p10">
              <a:extLst>
                <a:ext uri="{FF2B5EF4-FFF2-40B4-BE49-F238E27FC236}">
                  <a16:creationId xmlns:a16="http://schemas.microsoft.com/office/drawing/2014/main" id="{D010BAEA-C35E-5094-D739-B708DFA19050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86;p10">
            <a:extLst>
              <a:ext uri="{FF2B5EF4-FFF2-40B4-BE49-F238E27FC236}">
                <a16:creationId xmlns:a16="http://schemas.microsoft.com/office/drawing/2014/main" id="{58F6CECA-3289-78C5-7A99-97E2E0EB7483}"/>
              </a:ext>
            </a:extLst>
          </p:cNvPr>
          <p:cNvGrpSpPr/>
          <p:nvPr/>
        </p:nvGrpSpPr>
        <p:grpSpPr>
          <a:xfrm>
            <a:off x="923543" y="7191511"/>
            <a:ext cx="4642637" cy="1317253"/>
            <a:chOff x="0" y="-47625"/>
            <a:chExt cx="1222752" cy="346931"/>
          </a:xfrm>
        </p:grpSpPr>
        <p:sp>
          <p:nvSpPr>
            <p:cNvPr id="4" name="Google Shape;187;p10">
              <a:extLst>
                <a:ext uri="{FF2B5EF4-FFF2-40B4-BE49-F238E27FC236}">
                  <a16:creationId xmlns:a16="http://schemas.microsoft.com/office/drawing/2014/main" id="{2F3788E6-FCDA-B3C6-FC24-B78EC1D1C5E9}"/>
                </a:ext>
              </a:extLst>
            </p:cNvPr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88;p10">
              <a:extLst>
                <a:ext uri="{FF2B5EF4-FFF2-40B4-BE49-F238E27FC236}">
                  <a16:creationId xmlns:a16="http://schemas.microsoft.com/office/drawing/2014/main" id="{0A368826-1026-E164-2E9C-7B84C0A5D261}"/>
                </a:ext>
              </a:extLst>
            </p:cNvPr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0"/>
          <p:cNvSpPr txBox="1"/>
          <p:nvPr/>
        </p:nvSpPr>
        <p:spPr>
          <a:xfrm>
            <a:off x="7209715" y="188441"/>
            <a:ext cx="10549653" cy="3791807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4"/>
              </a:lnSpc>
            </a:pPr>
            <a:r>
              <a:rPr lang="en-US" sz="8800" dirty="0">
                <a:solidFill>
                  <a:schemeClr val="tx1"/>
                </a:solidFill>
                <a:latin typeface="Blinker"/>
                <a:sym typeface="Blinker"/>
              </a:rPr>
              <a:t>Step </a:t>
            </a:r>
            <a:r>
              <a:rPr lang="en-US" sz="8800" b="0" i="0" u="none" strike="noStrike" cap="none" dirty="0">
                <a:solidFill>
                  <a:schemeClr val="tx1"/>
                </a:solidFill>
                <a:latin typeface="Blinker"/>
                <a:ea typeface="Blinker"/>
                <a:cs typeface="Blinker"/>
                <a:sym typeface="Blinker"/>
              </a:rPr>
              <a:t>and Tracked Data</a:t>
            </a:r>
            <a:endParaRPr lang="en-US" sz="8800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800" dirty="0">
              <a:latin typeface="Blinker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1363271" y="3939845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dirty="0">
                <a:latin typeface="Blinker"/>
                <a:sym typeface="Blinker"/>
              </a:rPr>
              <a:t>Time  and Displacement Step</a:t>
            </a:r>
            <a:endParaRPr dirty="0"/>
          </a:p>
        </p:txBody>
      </p:sp>
      <p:sp>
        <p:nvSpPr>
          <p:cNvPr id="184" name="Google Shape;184;p10"/>
          <p:cNvSpPr txBox="1"/>
          <p:nvPr/>
        </p:nvSpPr>
        <p:spPr>
          <a:xfrm>
            <a:off x="8846885" y="7632773"/>
            <a:ext cx="58889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History Output: </a:t>
            </a:r>
            <a:endParaRPr lang="en-US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At load RP set: RF1, RF2, RF3, U1, U2, U3 </a:t>
            </a:r>
            <a:endParaRPr lang="en-US" sz="2000" dirty="0">
              <a:effectLst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1379312" y="7627993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History</a:t>
            </a:r>
            <a:endParaRPr dirty="0"/>
          </a:p>
        </p:txBody>
      </p:sp>
      <p:cxnSp>
        <p:nvCxnSpPr>
          <p:cNvPr id="8" name="Google Shape;191;p10">
            <a:extLst>
              <a:ext uri="{FF2B5EF4-FFF2-40B4-BE49-F238E27FC236}">
                <a16:creationId xmlns:a16="http://schemas.microsoft.com/office/drawing/2014/main" id="{CEA84C3D-4CC6-F6CB-FA10-CAD7C88C6943}"/>
              </a:ext>
            </a:extLst>
          </p:cNvPr>
          <p:cNvCxnSpPr/>
          <p:nvPr/>
        </p:nvCxnSpPr>
        <p:spPr>
          <a:xfrm>
            <a:off x="7692035" y="6495444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4" name="Google Shape;203;p10">
            <a:extLst>
              <a:ext uri="{FF2B5EF4-FFF2-40B4-BE49-F238E27FC236}">
                <a16:creationId xmlns:a16="http://schemas.microsoft.com/office/drawing/2014/main" id="{B7CCB085-937F-B560-9A30-3EDA0F77F891}"/>
              </a:ext>
            </a:extLst>
          </p:cNvPr>
          <p:cNvCxnSpPr/>
          <p:nvPr/>
        </p:nvCxnSpPr>
        <p:spPr>
          <a:xfrm>
            <a:off x="7692035" y="2700388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5A8CB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C75088-6F13-D554-9A9F-F2207FD0221D}"/>
              </a:ext>
            </a:extLst>
          </p:cNvPr>
          <p:cNvSpPr txBox="1"/>
          <p:nvPr/>
        </p:nvSpPr>
        <p:spPr>
          <a:xfrm>
            <a:off x="8846885" y="3557336"/>
            <a:ext cx="91848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Step Parameters: </a:t>
            </a:r>
            <a:endParaRPr lang="en-US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Loading Step: Static, general </a:t>
            </a:r>
            <a:endParaRPr lang="en-US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Non-linear geometry </a:t>
            </a:r>
            <a:endParaRPr lang="en-US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10,000 increments, 0.01s initial, 1e-8s smallest, 0.1s max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09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95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0" y="1129683"/>
            <a:ext cx="11606916" cy="423179"/>
          </a:xfrm>
          <a:custGeom>
            <a:avLst/>
            <a:gdLst/>
            <a:ahLst/>
            <a:cxnLst/>
            <a:rect l="l" t="t" r="r" b="b"/>
            <a:pathLst>
              <a:path w="3151912" h="106931" extrusionOk="0">
                <a:moveTo>
                  <a:pt x="0" y="0"/>
                </a:moveTo>
                <a:lnTo>
                  <a:pt x="3151912" y="0"/>
                </a:lnTo>
                <a:lnTo>
                  <a:pt x="3151912" y="106931"/>
                </a:lnTo>
                <a:lnTo>
                  <a:pt x="0" y="106931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9" name="Google Shape;179;p10"/>
          <p:cNvSpPr txBox="1"/>
          <p:nvPr/>
        </p:nvSpPr>
        <p:spPr>
          <a:xfrm>
            <a:off x="588410" y="255966"/>
            <a:ext cx="99906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Blinker"/>
                <a:sym typeface="Blinker"/>
              </a:rPr>
              <a:t>Mesh and Job</a:t>
            </a:r>
            <a:endParaRPr lang="en-US" sz="8800" dirty="0">
              <a:latin typeface="Blinker"/>
            </a:endParaRPr>
          </a:p>
        </p:txBody>
      </p:sp>
      <p:grpSp>
        <p:nvGrpSpPr>
          <p:cNvPr id="180" name="Google Shape;180;p10"/>
          <p:cNvGrpSpPr/>
          <p:nvPr/>
        </p:nvGrpSpPr>
        <p:grpSpPr>
          <a:xfrm>
            <a:off x="923549" y="3668479"/>
            <a:ext cx="4642637" cy="1317253"/>
            <a:chOff x="0" y="-47625"/>
            <a:chExt cx="1222752" cy="346931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/>
        </p:nvSpPr>
        <p:spPr>
          <a:xfrm>
            <a:off x="1379312" y="4114493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dirty="0">
                <a:latin typeface="Blinker"/>
                <a:sym typeface="Blinker"/>
              </a:rPr>
              <a:t>Meshing and Seeding</a:t>
            </a:r>
            <a:endParaRPr dirty="0"/>
          </a:p>
        </p:txBody>
      </p:sp>
      <p:cxnSp>
        <p:nvCxnSpPr>
          <p:cNvPr id="185" name="Google Shape;185;p10"/>
          <p:cNvCxnSpPr/>
          <p:nvPr/>
        </p:nvCxnSpPr>
        <p:spPr>
          <a:xfrm>
            <a:off x="7591040" y="2316361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EBD24C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92" name="Google Shape;192;p10"/>
          <p:cNvGrpSpPr/>
          <p:nvPr/>
        </p:nvGrpSpPr>
        <p:grpSpPr>
          <a:xfrm>
            <a:off x="923549" y="7217354"/>
            <a:ext cx="4642637" cy="1317253"/>
            <a:chOff x="0" y="-47625"/>
            <a:chExt cx="1222752" cy="346931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222752" cy="299306"/>
            </a:xfrm>
            <a:custGeom>
              <a:avLst/>
              <a:gdLst/>
              <a:ahLst/>
              <a:cxnLst/>
              <a:rect l="l" t="t" r="r" b="b"/>
              <a:pathLst>
                <a:path w="1222752" h="299306" extrusionOk="0">
                  <a:moveTo>
                    <a:pt x="0" y="0"/>
                  </a:moveTo>
                  <a:lnTo>
                    <a:pt x="1222752" y="0"/>
                  </a:lnTo>
                  <a:lnTo>
                    <a:pt x="1222752" y="299306"/>
                  </a:lnTo>
                  <a:lnTo>
                    <a:pt x="0" y="299306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0" y="-47625"/>
              <a:ext cx="1222752" cy="34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 txBox="1"/>
          <p:nvPr/>
        </p:nvSpPr>
        <p:spPr>
          <a:xfrm>
            <a:off x="1379312" y="7687181"/>
            <a:ext cx="3731100" cy="5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5029"/>
              </a:lnSpc>
            </a:pPr>
            <a:r>
              <a:rPr lang="en-US" sz="21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Creating the Job</a:t>
            </a:r>
            <a:endParaRPr lang="en-US" sz="2199" b="1" dirty="0">
              <a:latin typeface="Blinker"/>
            </a:endParaRPr>
          </a:p>
        </p:txBody>
      </p:sp>
      <p:cxnSp>
        <p:nvCxnSpPr>
          <p:cNvPr id="197" name="Google Shape;197;p10"/>
          <p:cNvCxnSpPr/>
          <p:nvPr/>
        </p:nvCxnSpPr>
        <p:spPr>
          <a:xfrm>
            <a:off x="7591040" y="6863955"/>
            <a:ext cx="9144000" cy="0"/>
          </a:xfrm>
          <a:prstGeom prst="straightConnector1">
            <a:avLst/>
          </a:prstGeom>
          <a:noFill/>
          <a:ln w="152400" cap="flat" cmpd="sng">
            <a:solidFill>
              <a:srgbClr val="B6DCEB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" name="Google Shape;184;p10">
            <a:extLst>
              <a:ext uri="{FF2B5EF4-FFF2-40B4-BE49-F238E27FC236}">
                <a16:creationId xmlns:a16="http://schemas.microsoft.com/office/drawing/2014/main" id="{81D60FA7-7358-6ED3-5E1B-8630924C08EE}"/>
              </a:ext>
            </a:extLst>
          </p:cNvPr>
          <p:cNvSpPr txBox="1"/>
          <p:nvPr/>
        </p:nvSpPr>
        <p:spPr>
          <a:xfrm>
            <a:off x="8265087" y="7316535"/>
            <a:ext cx="799789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Create a Job for a 30mm Vertical Displacement: </a:t>
            </a:r>
            <a:endParaRPr lang="en-US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Relocate </a:t>
            </a:r>
            <a:r>
              <a:rPr lang="en-US" sz="2000" dirty="0">
                <a:latin typeface="TimesNewRomanPSMT"/>
              </a:rPr>
              <a:t>as many processors that are available to run the </a:t>
            </a:r>
            <a:r>
              <a:rPr lang="en-US" sz="2000" dirty="0">
                <a:effectLst/>
                <a:latin typeface="TimesNewRomanPSMT"/>
              </a:rPr>
              <a:t>Simulation (duration can vary depending on processor allocation)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NewRomanPSMT"/>
              </a:rPr>
              <a:t>Monitor job for distortion errors or nonlinear warnings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162B-2A83-5A14-6142-7E209839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5" y="2962878"/>
            <a:ext cx="3882010" cy="3274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FBDDE-E4E7-C906-0A31-A1AA32246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34" y="2962891"/>
            <a:ext cx="4233401" cy="32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7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9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1844241" y="2560588"/>
            <a:ext cx="4224846" cy="516582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EBD24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9" name="Google Shape;209;p11"/>
          <p:cNvSpPr/>
          <p:nvPr/>
        </p:nvSpPr>
        <p:spPr>
          <a:xfrm>
            <a:off x="7031834" y="2560588"/>
            <a:ext cx="4224846" cy="516582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B6DCEB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0" name="Google Shape;210;p11"/>
          <p:cNvSpPr/>
          <p:nvPr/>
        </p:nvSpPr>
        <p:spPr>
          <a:xfrm>
            <a:off x="12218705" y="2560588"/>
            <a:ext cx="4224846" cy="5165823"/>
          </a:xfrm>
          <a:custGeom>
            <a:avLst/>
            <a:gdLst/>
            <a:ahLst/>
            <a:cxnLst/>
            <a:rect l="l" t="t" r="r" b="b"/>
            <a:pathLst>
              <a:path w="1112717" h="1360546" extrusionOk="0">
                <a:moveTo>
                  <a:pt x="0" y="0"/>
                </a:moveTo>
                <a:lnTo>
                  <a:pt x="1112717" y="0"/>
                </a:lnTo>
                <a:lnTo>
                  <a:pt x="1112717" y="1360546"/>
                </a:lnTo>
                <a:lnTo>
                  <a:pt x="0" y="136054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14" name="Google Shape;214;p11"/>
          <p:cNvGrpSpPr/>
          <p:nvPr/>
        </p:nvGrpSpPr>
        <p:grpSpPr>
          <a:xfrm>
            <a:off x="11060675" y="1096649"/>
            <a:ext cx="7227283" cy="611578"/>
            <a:chOff x="0" y="-47625"/>
            <a:chExt cx="2044956" cy="154556"/>
          </a:xfrm>
        </p:grpSpPr>
        <p:sp>
          <p:nvSpPr>
            <p:cNvPr id="215" name="Google Shape;215;p11"/>
            <p:cNvSpPr/>
            <p:nvPr/>
          </p:nvSpPr>
          <p:spPr>
            <a:xfrm>
              <a:off x="0" y="0"/>
              <a:ext cx="2044956" cy="106931"/>
            </a:xfrm>
            <a:custGeom>
              <a:avLst/>
              <a:gdLst/>
              <a:ahLst/>
              <a:cxnLst/>
              <a:rect l="l" t="t" r="r" b="b"/>
              <a:pathLst>
                <a:path w="2044956" h="106931" extrusionOk="0">
                  <a:moveTo>
                    <a:pt x="0" y="0"/>
                  </a:moveTo>
                  <a:lnTo>
                    <a:pt x="2044956" y="0"/>
                  </a:lnTo>
                  <a:lnTo>
                    <a:pt x="2044956" y="106931"/>
                  </a:lnTo>
                  <a:lnTo>
                    <a:pt x="0" y="106931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Google Shape;216;p11"/>
            <p:cNvSpPr txBox="1"/>
            <p:nvPr/>
          </p:nvSpPr>
          <p:spPr>
            <a:xfrm>
              <a:off x="0" y="-47625"/>
              <a:ext cx="2044956" cy="1545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1"/>
          <p:cNvSpPr txBox="1"/>
          <p:nvPr/>
        </p:nvSpPr>
        <p:spPr>
          <a:xfrm>
            <a:off x="12561892" y="424314"/>
            <a:ext cx="4224847" cy="188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67" dirty="0">
                <a:latin typeface="Alef"/>
                <a:cs typeface="Alef"/>
                <a:sym typeface="Alef"/>
              </a:rPr>
              <a:t>Results</a:t>
            </a:r>
            <a:endParaRPr dirty="0"/>
          </a:p>
        </p:txBody>
      </p:sp>
      <p:sp>
        <p:nvSpPr>
          <p:cNvPr id="218" name="Google Shape;218;p11"/>
          <p:cNvSpPr txBox="1"/>
          <p:nvPr/>
        </p:nvSpPr>
        <p:spPr>
          <a:xfrm>
            <a:off x="2091109" y="7973898"/>
            <a:ext cx="3731100" cy="63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Bottom ISO View</a:t>
            </a:r>
            <a:endParaRPr dirty="0"/>
          </a:p>
        </p:txBody>
      </p:sp>
      <p:sp>
        <p:nvSpPr>
          <p:cNvPr id="219" name="Google Shape;219;p11"/>
          <p:cNvSpPr txBox="1"/>
          <p:nvPr/>
        </p:nvSpPr>
        <p:spPr>
          <a:xfrm>
            <a:off x="7278445" y="7973898"/>
            <a:ext cx="3731100" cy="63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Top ISO View</a:t>
            </a:r>
            <a:endParaRPr dirty="0"/>
          </a:p>
        </p:txBody>
      </p:sp>
      <p:sp>
        <p:nvSpPr>
          <p:cNvPr id="220" name="Google Shape;220;p11"/>
          <p:cNvSpPr txBox="1"/>
          <p:nvPr/>
        </p:nvSpPr>
        <p:spPr>
          <a:xfrm>
            <a:off x="12465572" y="7973898"/>
            <a:ext cx="3731100" cy="63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latin typeface="Blinker"/>
                <a:sym typeface="Blinker"/>
              </a:rPr>
              <a:t>XY- Plane Perspective</a:t>
            </a:r>
            <a:endParaRPr dirty="0"/>
          </a:p>
        </p:txBody>
      </p:sp>
      <p:sp>
        <p:nvSpPr>
          <p:cNvPr id="224" name="Google Shape;224;p11"/>
          <p:cNvSpPr txBox="1"/>
          <p:nvPr/>
        </p:nvSpPr>
        <p:spPr>
          <a:xfrm>
            <a:off x="1162316" y="1200396"/>
            <a:ext cx="68508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Watch Videos of 30mm Displacement Results:</a:t>
            </a:r>
            <a:endParaRPr b="1" dirty="0"/>
          </a:p>
        </p:txBody>
      </p:sp>
      <p:pic>
        <p:nvPicPr>
          <p:cNvPr id="5" name="bottom-iso-view-including-perspective-20mm-compression.mp4">
            <a:hlinkClick r:id="" action="ppaction://media"/>
            <a:extLst>
              <a:ext uri="{FF2B5EF4-FFF2-40B4-BE49-F238E27FC236}">
                <a16:creationId xmlns:a16="http://schemas.microsoft.com/office/drawing/2014/main" id="{4F97F9FC-38AC-07D7-BFD2-730D3BC49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1309" t="4899" r="49522" b="24892"/>
          <a:stretch/>
        </p:blipFill>
        <p:spPr>
          <a:xfrm>
            <a:off x="2390345" y="2930861"/>
            <a:ext cx="3132597" cy="4425272"/>
          </a:xfrm>
          <a:prstGeom prst="rect">
            <a:avLst/>
          </a:prstGeom>
        </p:spPr>
      </p:pic>
      <p:pic>
        <p:nvPicPr>
          <p:cNvPr id="6" name="SCBCC-1x2-1-Compression-Displacement-20mm-No-Rotation.mp4">
            <a:hlinkClick r:id="" action="ppaction://media"/>
            <a:extLst>
              <a:ext uri="{FF2B5EF4-FFF2-40B4-BE49-F238E27FC236}">
                <a16:creationId xmlns:a16="http://schemas.microsoft.com/office/drawing/2014/main" id="{75F93C61-648A-D372-31AD-7703127E66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5107" t="2560" r="51770" b="22486"/>
          <a:stretch/>
        </p:blipFill>
        <p:spPr>
          <a:xfrm>
            <a:off x="7470183" y="2930861"/>
            <a:ext cx="3332135" cy="4425272"/>
          </a:xfrm>
          <a:prstGeom prst="rect">
            <a:avLst/>
          </a:prstGeom>
        </p:spPr>
      </p:pic>
      <p:pic>
        <p:nvPicPr>
          <p:cNvPr id="7" name="xy-plane-view-including-perspective-20mm-compression.mp4">
            <a:hlinkClick r:id="" action="ppaction://media"/>
            <a:extLst>
              <a:ext uri="{FF2B5EF4-FFF2-40B4-BE49-F238E27FC236}">
                <a16:creationId xmlns:a16="http://schemas.microsoft.com/office/drawing/2014/main" id="{2D227F73-78A1-0ADA-1D97-A79C5329451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3122" r="55151" b="22485"/>
          <a:stretch/>
        </p:blipFill>
        <p:spPr>
          <a:xfrm>
            <a:off x="12786102" y="2930861"/>
            <a:ext cx="3086103" cy="4425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10;p14">
            <a:extLst>
              <a:ext uri="{FF2B5EF4-FFF2-40B4-BE49-F238E27FC236}">
                <a16:creationId xmlns:a16="http://schemas.microsoft.com/office/drawing/2014/main" id="{25DEBCC2-C089-1CF3-CE77-A5B541E89342}"/>
              </a:ext>
            </a:extLst>
          </p:cNvPr>
          <p:cNvGrpSpPr/>
          <p:nvPr/>
        </p:nvGrpSpPr>
        <p:grpSpPr>
          <a:xfrm rot="-5400000">
            <a:off x="13828352" y="-575242"/>
            <a:ext cx="380748" cy="5023949"/>
            <a:chOff x="0" y="-47625"/>
            <a:chExt cx="95846" cy="1264682"/>
          </a:xfrm>
        </p:grpSpPr>
        <p:sp>
          <p:nvSpPr>
            <p:cNvPr id="7" name="Google Shape;311;p14">
              <a:extLst>
                <a:ext uri="{FF2B5EF4-FFF2-40B4-BE49-F238E27FC236}">
                  <a16:creationId xmlns:a16="http://schemas.microsoft.com/office/drawing/2014/main" id="{69D53474-C993-BAEC-8A57-A398E5A7C9A8}"/>
                </a:ext>
              </a:extLst>
            </p:cNvPr>
            <p:cNvSpPr/>
            <p:nvPr/>
          </p:nvSpPr>
          <p:spPr>
            <a:xfrm>
              <a:off x="0" y="0"/>
              <a:ext cx="95846" cy="1217057"/>
            </a:xfrm>
            <a:custGeom>
              <a:avLst/>
              <a:gdLst/>
              <a:ahLst/>
              <a:cxnLst/>
              <a:rect l="l" t="t" r="r" b="b"/>
              <a:pathLst>
                <a:path w="95846" h="1217057" extrusionOk="0">
                  <a:moveTo>
                    <a:pt x="0" y="0"/>
                  </a:moveTo>
                  <a:lnTo>
                    <a:pt x="95846" y="0"/>
                  </a:lnTo>
                  <a:lnTo>
                    <a:pt x="95846" y="1217057"/>
                  </a:lnTo>
                  <a:lnTo>
                    <a:pt x="0" y="1217057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312;p14">
              <a:extLst>
                <a:ext uri="{FF2B5EF4-FFF2-40B4-BE49-F238E27FC236}">
                  <a16:creationId xmlns:a16="http://schemas.microsoft.com/office/drawing/2014/main" id="{BD7517AA-1F59-EBC5-9647-E474FA61271B}"/>
                </a:ext>
              </a:extLst>
            </p:cNvPr>
            <p:cNvSpPr txBox="1"/>
            <p:nvPr/>
          </p:nvSpPr>
          <p:spPr>
            <a:xfrm>
              <a:off x="0" y="-47625"/>
              <a:ext cx="95846" cy="1264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 l="43917" t="30439"/>
          <a:stretch/>
        </p:blipFill>
        <p:spPr>
          <a:xfrm>
            <a:off x="0" y="0"/>
            <a:ext cx="3698524" cy="64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/>
          <p:cNvPicPr preferRelativeResize="0"/>
          <p:nvPr/>
        </p:nvPicPr>
        <p:blipFill rotWithShape="1">
          <a:blip r:embed="rId4">
            <a:alphaModFix/>
          </a:blip>
          <a:srcRect r="38852" b="33137"/>
          <a:stretch/>
        </p:blipFill>
        <p:spPr>
          <a:xfrm>
            <a:off x="12395725" y="2316300"/>
            <a:ext cx="5892276" cy="7970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14"/>
          <p:cNvGrpSpPr/>
          <p:nvPr/>
        </p:nvGrpSpPr>
        <p:grpSpPr>
          <a:xfrm rot="-5400000">
            <a:off x="4044537" y="3863354"/>
            <a:ext cx="380744" cy="7311967"/>
            <a:chOff x="0" y="-47625"/>
            <a:chExt cx="95846" cy="1840663"/>
          </a:xfrm>
        </p:grpSpPr>
        <p:sp>
          <p:nvSpPr>
            <p:cNvPr id="308" name="Google Shape;308;p14"/>
            <p:cNvSpPr/>
            <p:nvPr/>
          </p:nvSpPr>
          <p:spPr>
            <a:xfrm>
              <a:off x="0" y="0"/>
              <a:ext cx="95846" cy="1793038"/>
            </a:xfrm>
            <a:custGeom>
              <a:avLst/>
              <a:gdLst/>
              <a:ahLst/>
              <a:cxnLst/>
              <a:rect l="l" t="t" r="r" b="b"/>
              <a:pathLst>
                <a:path w="95846" h="1793038" extrusionOk="0">
                  <a:moveTo>
                    <a:pt x="0" y="0"/>
                  </a:moveTo>
                  <a:lnTo>
                    <a:pt x="95846" y="0"/>
                  </a:lnTo>
                  <a:lnTo>
                    <a:pt x="95846" y="1793038"/>
                  </a:lnTo>
                  <a:lnTo>
                    <a:pt x="0" y="1793038"/>
                  </a:lnTo>
                  <a:close/>
                </a:path>
              </a:pathLst>
            </a:custGeom>
            <a:solidFill>
              <a:srgbClr val="B6DCE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-47625"/>
              <a:ext cx="95846" cy="1840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14"/>
          <p:cNvGrpSpPr/>
          <p:nvPr/>
        </p:nvGrpSpPr>
        <p:grpSpPr>
          <a:xfrm rot="-5400000">
            <a:off x="3933847" y="2593847"/>
            <a:ext cx="380748" cy="5023949"/>
            <a:chOff x="0" y="-47625"/>
            <a:chExt cx="95846" cy="1264682"/>
          </a:xfrm>
        </p:grpSpPr>
        <p:sp>
          <p:nvSpPr>
            <p:cNvPr id="311" name="Google Shape;311;p14"/>
            <p:cNvSpPr/>
            <p:nvPr/>
          </p:nvSpPr>
          <p:spPr>
            <a:xfrm>
              <a:off x="0" y="0"/>
              <a:ext cx="95846" cy="1217057"/>
            </a:xfrm>
            <a:custGeom>
              <a:avLst/>
              <a:gdLst/>
              <a:ahLst/>
              <a:cxnLst/>
              <a:rect l="l" t="t" r="r" b="b"/>
              <a:pathLst>
                <a:path w="95846" h="1217057" extrusionOk="0">
                  <a:moveTo>
                    <a:pt x="0" y="0"/>
                  </a:moveTo>
                  <a:lnTo>
                    <a:pt x="95846" y="0"/>
                  </a:lnTo>
                  <a:lnTo>
                    <a:pt x="95846" y="1217057"/>
                  </a:lnTo>
                  <a:lnTo>
                    <a:pt x="0" y="1217057"/>
                  </a:lnTo>
                  <a:close/>
                </a:path>
              </a:pathLst>
            </a:custGeom>
            <a:solidFill>
              <a:srgbClr val="EBD24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0" y="-47625"/>
              <a:ext cx="95846" cy="1264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2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0F8043-C660-E20B-E0B9-571E08EFFD53}"/>
              </a:ext>
            </a:extLst>
          </p:cNvPr>
          <p:cNvSpPr txBox="1"/>
          <p:nvPr/>
        </p:nvSpPr>
        <p:spPr>
          <a:xfrm>
            <a:off x="3573372" y="218398"/>
            <a:ext cx="9144000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Example Reactionary Force vs. Displacement Data: 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D687B-7B1E-91DB-7E6E-A57D72D6C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90" y="1154644"/>
            <a:ext cx="9992532" cy="85121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499</Words>
  <Application>Microsoft Macintosh PowerPoint</Application>
  <PresentationFormat>Custom</PresentationFormat>
  <Paragraphs>83</Paragraphs>
  <Slides>12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Alef</vt:lpstr>
      <vt:lpstr>TimesNewRomanPS</vt:lpstr>
      <vt:lpstr>Arial</vt:lpstr>
      <vt:lpstr>Andale Mono</vt:lpstr>
      <vt:lpstr>TimesNewRomanPSMT</vt:lpstr>
      <vt:lpstr>Blinker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Alec Perkins</cp:lastModifiedBy>
  <cp:revision>2</cp:revision>
  <dcterms:modified xsi:type="dcterms:W3CDTF">2024-09-06T12:57:49Z</dcterms:modified>
</cp:coreProperties>
</file>